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555" r:id="rId2"/>
    <p:sldId id="487" r:id="rId3"/>
    <p:sldId id="470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78" r:id="rId12"/>
    <p:sldId id="556" r:id="rId13"/>
    <p:sldId id="479" r:id="rId14"/>
    <p:sldId id="480" r:id="rId15"/>
    <p:sldId id="481" r:id="rId16"/>
    <p:sldId id="482" r:id="rId17"/>
    <p:sldId id="483" r:id="rId18"/>
    <p:sldId id="544" r:id="rId19"/>
    <p:sldId id="545" r:id="rId20"/>
    <p:sldId id="484" r:id="rId21"/>
    <p:sldId id="485" r:id="rId22"/>
    <p:sldId id="486" r:id="rId23"/>
    <p:sldId id="489" r:id="rId24"/>
    <p:sldId id="557" r:id="rId25"/>
    <p:sldId id="491" r:id="rId26"/>
    <p:sldId id="492" r:id="rId27"/>
    <p:sldId id="493" r:id="rId28"/>
    <p:sldId id="494" r:id="rId29"/>
    <p:sldId id="503" r:id="rId30"/>
    <p:sldId id="504" r:id="rId31"/>
    <p:sldId id="505" r:id="rId32"/>
    <p:sldId id="506" r:id="rId33"/>
    <p:sldId id="543" r:id="rId34"/>
    <p:sldId id="498" r:id="rId35"/>
    <p:sldId id="495" r:id="rId36"/>
    <p:sldId id="496" r:id="rId37"/>
    <p:sldId id="497" r:id="rId38"/>
    <p:sldId id="501" r:id="rId39"/>
    <p:sldId id="507" r:id="rId40"/>
    <p:sldId id="502" r:id="rId41"/>
    <p:sldId id="508" r:id="rId42"/>
    <p:sldId id="523" r:id="rId43"/>
    <p:sldId id="531" r:id="rId44"/>
    <p:sldId id="552" r:id="rId45"/>
    <p:sldId id="553" r:id="rId46"/>
    <p:sldId id="554" r:id="rId47"/>
    <p:sldId id="533" r:id="rId48"/>
    <p:sldId id="549" r:id="rId49"/>
    <p:sldId id="534" r:id="rId50"/>
    <p:sldId id="528" r:id="rId51"/>
    <p:sldId id="529" r:id="rId52"/>
    <p:sldId id="532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22" r:id="rId64"/>
    <p:sldId id="542" r:id="rId65"/>
    <p:sldId id="540" r:id="rId66"/>
    <p:sldId id="541" r:id="rId67"/>
    <p:sldId id="550" r:id="rId68"/>
    <p:sldId id="551" r:id="rId69"/>
    <p:sldId id="546" r:id="rId70"/>
    <p:sldId id="521" r:id="rId71"/>
    <p:sldId id="520" r:id="rId72"/>
    <p:sldId id="535" r:id="rId73"/>
    <p:sldId id="536" r:id="rId74"/>
    <p:sldId id="537" r:id="rId75"/>
    <p:sldId id="538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7F1B7F"/>
    <a:srgbClr val="0432FF"/>
    <a:srgbClr val="5CF610"/>
    <a:srgbClr val="7F7F7F"/>
    <a:srgbClr val="3F8000"/>
    <a:srgbClr val="78A336"/>
    <a:srgbClr val="B9CDE6"/>
    <a:srgbClr val="FF2C80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3692"/>
  </p:normalViewPr>
  <p:slideViewPr>
    <p:cSldViewPr snapToGrid="0" snapToObjects="1">
      <p:cViewPr varScale="1">
        <p:scale>
          <a:sx n="144" d="100"/>
          <a:sy n="144" d="100"/>
        </p:scale>
        <p:origin x="112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75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20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7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emf"/><Relationship Id="rId4" Type="http://schemas.openxmlformats.org/officeDocument/2006/relationships/image" Target="../media/image6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79.emf"/><Relationship Id="rId7" Type="http://schemas.openxmlformats.org/officeDocument/2006/relationships/image" Target="../media/image95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4.emf"/><Relationship Id="rId7" Type="http://schemas.openxmlformats.org/officeDocument/2006/relationships/image" Target="../media/image97.emf"/><Relationship Id="rId12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11" Type="http://schemas.openxmlformats.org/officeDocument/2006/relationships/image" Target="../media/image6.emf"/><Relationship Id="rId5" Type="http://schemas.openxmlformats.org/officeDocument/2006/relationships/image" Target="../media/image9.emf"/><Relationship Id="rId10" Type="http://schemas.openxmlformats.org/officeDocument/2006/relationships/image" Target="../media/image5.emf"/><Relationship Id="rId4" Type="http://schemas.openxmlformats.org/officeDocument/2006/relationships/image" Target="../media/image8.emf"/><Relationship Id="rId9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01.emf"/><Relationship Id="rId5" Type="http://schemas.openxmlformats.org/officeDocument/2006/relationships/image" Target="../media/image8.emf"/><Relationship Id="rId10" Type="http://schemas.openxmlformats.org/officeDocument/2006/relationships/image" Target="../media/image100.emf"/><Relationship Id="rId4" Type="http://schemas.openxmlformats.org/officeDocument/2006/relationships/image" Target="../media/image97.emf"/><Relationship Id="rId9" Type="http://schemas.openxmlformats.org/officeDocument/2006/relationships/image" Target="../media/image9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102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7" Type="http://schemas.openxmlformats.org/officeDocument/2006/relationships/image" Target="../media/image135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emf"/><Relationship Id="rId4" Type="http://schemas.openxmlformats.org/officeDocument/2006/relationships/image" Target="../media/image1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emf"/><Relationship Id="rId4" Type="http://schemas.openxmlformats.org/officeDocument/2006/relationships/image" Target="../media/image13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emf"/><Relationship Id="rId4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emf"/><Relationship Id="rId4" Type="http://schemas.openxmlformats.org/officeDocument/2006/relationships/image" Target="../media/image1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emf"/><Relationship Id="rId4" Type="http://schemas.openxmlformats.org/officeDocument/2006/relationships/image" Target="../media/image1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emf"/><Relationship Id="rId5" Type="http://schemas.openxmlformats.org/officeDocument/2006/relationships/image" Target="../media/image147.emf"/><Relationship Id="rId4" Type="http://schemas.openxmlformats.org/officeDocument/2006/relationships/image" Target="../media/image14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160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1.emf"/><Relationship Id="rId7" Type="http://schemas.openxmlformats.org/officeDocument/2006/relationships/image" Target="../media/image13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emf"/><Relationship Id="rId4" Type="http://schemas.openxmlformats.org/officeDocument/2006/relationships/image" Target="../media/image13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emf"/><Relationship Id="rId11" Type="http://schemas.openxmlformats.org/officeDocument/2006/relationships/image" Target="../media/image175.emf"/><Relationship Id="rId5" Type="http://schemas.openxmlformats.org/officeDocument/2006/relationships/image" Target="../media/image169.emf"/><Relationship Id="rId10" Type="http://schemas.openxmlformats.org/officeDocument/2006/relationships/image" Target="../media/image174.emf"/><Relationship Id="rId4" Type="http://schemas.openxmlformats.org/officeDocument/2006/relationships/image" Target="../media/image168.emf"/><Relationship Id="rId9" Type="http://schemas.openxmlformats.org/officeDocument/2006/relationships/image" Target="../media/image17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7" Type="http://schemas.openxmlformats.org/officeDocument/2006/relationships/image" Target="../media/image43.png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79.emf"/><Relationship Id="rId4" Type="http://schemas.openxmlformats.org/officeDocument/2006/relationships/image" Target="../media/image17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emf"/><Relationship Id="rId4" Type="http://schemas.openxmlformats.org/officeDocument/2006/relationships/image" Target="../media/image18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7" Type="http://schemas.openxmlformats.org/officeDocument/2006/relationships/image" Target="../media/image193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emf"/><Relationship Id="rId4" Type="http://schemas.openxmlformats.org/officeDocument/2006/relationships/image" Target="../media/image19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tif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1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06.emf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206.emf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67AF-D5A8-4B42-89E2-7D99E329A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Polyhedra</a:t>
            </a:r>
            <a:r>
              <a:rPr lang="en-US" sz="4400" dirty="0"/>
              <a:t> and MIP formulations</a:t>
            </a:r>
          </a:p>
        </p:txBody>
      </p:sp>
    </p:spTree>
    <p:extLst>
      <p:ext uri="{BB962C8B-B14F-4D97-AF65-F5344CB8AC3E}">
        <p14:creationId xmlns:p14="http://schemas.microsoft.com/office/powerpoint/2010/main" val="127494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666" cy="580821"/>
          </a:xfrm>
        </p:spPr>
        <p:txBody>
          <a:bodyPr/>
          <a:lstStyle/>
          <a:p>
            <a:r>
              <a:rPr lang="en-US" dirty="0"/>
              <a:t>Basic Feasible Solutions </a:t>
            </a:r>
            <a:r>
              <a:rPr lang="en-US"/>
              <a:t>and Extreme Points/Rays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1" y="2481943"/>
            <a:ext cx="8595796" cy="1814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1907" y="2385690"/>
            <a:ext cx="398761" cy="453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4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</a:t>
            </a:r>
            <a:r>
              <a:rPr lang="en-US" sz="4000" dirty="0"/>
              <a:t>=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/>
              <a:t> is </a:t>
            </a:r>
            <a:r>
              <a:rPr lang="en-US" i="1" dirty="0">
                <a:solidFill>
                  <a:schemeClr val="accent1"/>
                </a:solidFill>
              </a:rPr>
              <a:t>pointed </a:t>
            </a:r>
            <a:r>
              <a:rPr lang="en-US" dirty="0" err="1"/>
              <a:t>iff</a:t>
            </a:r>
            <a:r>
              <a:rPr lang="en-US" dirty="0"/>
              <a:t> it has at least one extreme point</a:t>
            </a:r>
          </a:p>
          <a:p>
            <a:r>
              <a:rPr lang="en-US" dirty="0"/>
              <a:t>Assumption: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</a:t>
            </a:r>
            <a:r>
              <a:rPr lang="en-US" dirty="0"/>
              <a:t>is non-empty and pointed</a:t>
            </a:r>
          </a:p>
          <a:p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Minkowski-Weyl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Theorem: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>
                <a:latin typeface="CMU Serif Roman" charset="0"/>
                <a:ea typeface="CMU Serif Roman" charset="0"/>
                <a:cs typeface="CMU Serif Roman" charset="0"/>
              </a:rPr>
              <a:t>If</a:t>
            </a:r>
            <a:r>
              <a:rPr lang="en-US" sz="2800" i="1" dirty="0">
                <a:latin typeface="CMU Serif Roman" charset="0"/>
                <a:ea typeface="CMU Serif Roman" charset="0"/>
                <a:cs typeface="CMU Serif Roman" charset="0"/>
              </a:rPr>
              <a:t> P </a:t>
            </a:r>
            <a:r>
              <a:rPr lang="en-US" sz="2800" dirty="0">
                <a:latin typeface="CMU Serif Roman" charset="0"/>
                <a:ea typeface="CMU Serif Roman" charset="0"/>
                <a:cs typeface="CMU Serif Roman" charset="0"/>
              </a:rPr>
              <a:t>is a polyhedron then</a:t>
            </a:r>
            <a:r>
              <a:rPr lang="en-US" sz="2800" i="1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endParaRPr lang="en-US" i="1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2"/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             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9" y="369248"/>
            <a:ext cx="27559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85" y="369248"/>
            <a:ext cx="26924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93" y="3274319"/>
            <a:ext cx="6953237" cy="331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96" y="4865883"/>
            <a:ext cx="4695801" cy="379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296" y="5612176"/>
            <a:ext cx="5246150" cy="3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53C0-4B3D-8B4C-87D6-23ED4AB3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-Weyl: From cones to </a:t>
            </a:r>
            <a:r>
              <a:rPr lang="en-US" dirty="0" err="1"/>
              <a:t>polyhedra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24F9B-8814-7244-9198-2B22BC4F8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Prove that: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AA93C-B0F5-AC46-BBA0-DF78B281D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468261"/>
            <a:ext cx="76327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C662C-E68C-8143-A76B-47E82203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991458"/>
            <a:ext cx="7442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 and Facets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0712"/>
            <a:ext cx="8229600" cy="4425452"/>
          </a:xfrm>
        </p:spPr>
        <p:txBody>
          <a:bodyPr/>
          <a:lstStyle/>
          <a:p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F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a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MU Serif Roman" charset="0"/>
                <a:ea typeface="CMU Serif Roman" charset="0"/>
                <a:cs typeface="CMU Serif Roman" charset="0"/>
              </a:rPr>
              <a:t>Face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of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MU Serif Roman" charset="0"/>
                <a:ea typeface="CMU Serif Roman" charset="0"/>
                <a:cs typeface="CMU Serif Roman" charset="0"/>
              </a:rPr>
              <a:t>Proper Face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if additionally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MU Serif Roman" charset="0"/>
                <a:ea typeface="CMU Serif Roman" charset="0"/>
                <a:cs typeface="CMU Serif Roman" charset="0"/>
              </a:rPr>
              <a:t>Facet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if it is a maximal (w/r to inclusion) proper face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51" y="2286023"/>
            <a:ext cx="3879707" cy="335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85" y="2736561"/>
            <a:ext cx="4415827" cy="36453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299241" y="3950326"/>
            <a:ext cx="4770017" cy="2290616"/>
            <a:chOff x="3240906" y="2715699"/>
            <a:chExt cx="4232423" cy="1933498"/>
          </a:xfrm>
        </p:grpSpPr>
        <p:sp>
          <p:nvSpPr>
            <p:cNvPr id="19" name="Freeform 18"/>
            <p:cNvSpPr/>
            <p:nvPr/>
          </p:nvSpPr>
          <p:spPr>
            <a:xfrm>
              <a:off x="3471970" y="2715699"/>
              <a:ext cx="4001359" cy="1739423"/>
            </a:xfrm>
            <a:custGeom>
              <a:avLst/>
              <a:gdLst>
                <a:gd name="connsiteX0" fmla="*/ 2708824 w 4001359"/>
                <a:gd name="connsiteY0" fmla="*/ 261257 h 1739423"/>
                <a:gd name="connsiteX1" fmla="*/ 0 w 4001359"/>
                <a:gd name="connsiteY1" fmla="*/ 976277 h 1739423"/>
                <a:gd name="connsiteX2" fmla="*/ 6875 w 4001359"/>
                <a:gd name="connsiteY2" fmla="*/ 1739423 h 1739423"/>
                <a:gd name="connsiteX3" fmla="*/ 3898232 w 4001359"/>
                <a:gd name="connsiteY3" fmla="*/ 1732548 h 1739423"/>
                <a:gd name="connsiteX4" fmla="*/ 4001359 w 4001359"/>
                <a:gd name="connsiteY4" fmla="*/ 845648 h 1739423"/>
                <a:gd name="connsiteX5" fmla="*/ 3788228 w 4001359"/>
                <a:gd name="connsiteY5" fmla="*/ 0 h 1739423"/>
                <a:gd name="connsiteX6" fmla="*/ 2708824 w 4001359"/>
                <a:gd name="connsiteY6" fmla="*/ 261257 h 173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1359" h="1739423">
                  <a:moveTo>
                    <a:pt x="2708824" y="261257"/>
                  </a:moveTo>
                  <a:lnTo>
                    <a:pt x="0" y="976277"/>
                  </a:lnTo>
                  <a:cubicBezTo>
                    <a:pt x="2292" y="1230659"/>
                    <a:pt x="4583" y="1485041"/>
                    <a:pt x="6875" y="1739423"/>
                  </a:cubicBezTo>
                  <a:lnTo>
                    <a:pt x="3898232" y="1732548"/>
                  </a:lnTo>
                  <a:lnTo>
                    <a:pt x="4001359" y="845648"/>
                  </a:lnTo>
                  <a:lnTo>
                    <a:pt x="3788228" y="0"/>
                  </a:lnTo>
                  <a:lnTo>
                    <a:pt x="2708824" y="261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  <a:alpha val="65000"/>
                  </a:schemeClr>
                </a:gs>
                <a:gs pos="17000">
                  <a:schemeClr val="accent2">
                    <a:lumMod val="0"/>
                    <a:lumOff val="100000"/>
                    <a:alpha val="68000"/>
                  </a:schemeClr>
                </a:gs>
                <a:gs pos="100000">
                  <a:schemeClr val="accent2">
                    <a:lumMod val="100000"/>
                    <a:alpha val="67000"/>
                  </a:schemeClr>
                </a:gs>
              </a:gsLst>
              <a:lin ang="10800000" scaled="1"/>
              <a:tileRect/>
            </a:gra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 rot="20712208">
              <a:off x="3240906" y="3343087"/>
              <a:ext cx="3031680" cy="253770"/>
              <a:chOff x="3946358" y="1636295"/>
              <a:chExt cx="2695074" cy="22000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3946358" y="1650045"/>
                <a:ext cx="2695074" cy="1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3953233" y="1643170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6628828" y="1636295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 rot="16200000">
              <a:off x="2959748" y="3896427"/>
              <a:ext cx="1258056" cy="247484"/>
              <a:chOff x="3946358" y="1636295"/>
              <a:chExt cx="2695074" cy="220006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3946358" y="1650045"/>
                <a:ext cx="2695074" cy="1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3953233" y="1643170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6628828" y="1636295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 rot="10800000">
              <a:off x="3262818" y="4209082"/>
              <a:ext cx="3031680" cy="253770"/>
              <a:chOff x="3946358" y="1636295"/>
              <a:chExt cx="2695074" cy="22000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3946358" y="1650045"/>
                <a:ext cx="2695074" cy="1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3953233" y="1643170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6628828" y="1636295"/>
                <a:ext cx="0" cy="21313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19" y="3170794"/>
            <a:ext cx="1525995" cy="32699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544973" y="5065671"/>
            <a:ext cx="45719" cy="9525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2485081" y="5006739"/>
            <a:ext cx="165502" cy="16039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44973" y="5063939"/>
            <a:ext cx="45719" cy="95256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8" y="1161071"/>
            <a:ext cx="8030220" cy="3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Inequalities, Equalities and Redundancy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0712"/>
            <a:ext cx="8229600" cy="4954470"/>
          </a:xfrm>
        </p:spPr>
        <p:txBody>
          <a:bodyPr/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                is a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Implied equality of 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r>
              <a:rPr lang="en-US" dirty="0">
                <a:solidFill>
                  <a:schemeClr val="accent4"/>
                </a:solidFill>
                <a:latin typeface="CMU Serif Roman" charset="0"/>
                <a:ea typeface="CMU Serif Roman" charset="0"/>
                <a:cs typeface="CMU Serif Roman" charset="0"/>
              </a:rPr>
              <a:t>Facet defining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for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Redundant for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and                                     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dirty="0"/>
          </a:p>
          <a:p>
            <a:r>
              <a:rPr lang="en-US" dirty="0"/>
              <a:t>              is a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minimal representation of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r>
              <a:rPr lang="en-US" dirty="0"/>
              <a:t>And no             is r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edundant for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and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88" y="1161071"/>
            <a:ext cx="8030220" cy="387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1778722"/>
            <a:ext cx="1348118" cy="334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79" y="2668762"/>
            <a:ext cx="3000465" cy="395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519" y="3583681"/>
            <a:ext cx="5045815" cy="39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307" y="4479613"/>
            <a:ext cx="5674491" cy="4110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508" y="4031891"/>
            <a:ext cx="2656592" cy="2970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34" y="4953355"/>
            <a:ext cx="1057867" cy="320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0307" y="5392965"/>
            <a:ext cx="5086661" cy="4238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5709" y="5996529"/>
            <a:ext cx="666870" cy="2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7" y="3248258"/>
            <a:ext cx="3222782" cy="310809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5400000">
            <a:off x="6788150" y="4432506"/>
            <a:ext cx="73152" cy="826426"/>
          </a:xfrm>
          <a:prstGeom prst="rect">
            <a:avLst/>
          </a:prstGeom>
          <a:solidFill>
            <a:srgbClr val="FFFF00">
              <a:alpha val="80000"/>
            </a:srgbClr>
          </a:solidFill>
          <a:ln w="12700">
            <a:solidFill>
              <a:srgbClr val="C2B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387079"/>
            <a:ext cx="3984171" cy="2719376"/>
          </a:xfrm>
        </p:spPr>
        <p:txBody>
          <a:bodyPr>
            <a:normAutofit fontScale="92500"/>
          </a:bodyPr>
          <a:lstStyle/>
          <a:p>
            <a:r>
              <a:rPr lang="en-US" dirty="0"/>
              <a:t>Implied equations?</a:t>
            </a:r>
          </a:p>
          <a:p>
            <a:r>
              <a:rPr lang="en-US" dirty="0"/>
              <a:t>Facet defining inequalities?</a:t>
            </a:r>
          </a:p>
          <a:p>
            <a:r>
              <a:rPr lang="en-US" dirty="0"/>
              <a:t>Redundant inequalities?</a:t>
            </a:r>
          </a:p>
          <a:p>
            <a:r>
              <a:rPr lang="en-US" dirty="0"/>
              <a:t>Minimal representation?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7" y="1159841"/>
            <a:ext cx="3669165" cy="191336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409446" y="4496131"/>
            <a:ext cx="229943" cy="691319"/>
            <a:chOff x="4127379" y="3387079"/>
            <a:chExt cx="229943" cy="1113094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7022371" y="4496130"/>
            <a:ext cx="229943" cy="691319"/>
            <a:chOff x="4127379" y="3387079"/>
            <a:chExt cx="229943" cy="1113094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6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6692973" y="4266907"/>
            <a:ext cx="229943" cy="1358270"/>
            <a:chOff x="4127379" y="3387079"/>
            <a:chExt cx="229943" cy="11130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5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6200000">
            <a:off x="6692974" y="4067954"/>
            <a:ext cx="229943" cy="1358270"/>
            <a:chOff x="4127379" y="3387079"/>
            <a:chExt cx="229943" cy="1113094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4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6378837" y="3770517"/>
            <a:ext cx="229943" cy="2288860"/>
            <a:chOff x="4127379" y="3387079"/>
            <a:chExt cx="229943" cy="1113094"/>
          </a:xfrm>
        </p:grpSpPr>
        <p:cxnSp>
          <p:nvCxnSpPr>
            <p:cNvPr id="29" name="Straight Connector 28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3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18900000">
            <a:off x="6367421" y="3627063"/>
            <a:ext cx="229943" cy="2288860"/>
            <a:chOff x="4127379" y="3387079"/>
            <a:chExt cx="229943" cy="1113094"/>
          </a:xfrm>
        </p:grpSpPr>
        <p:cxnSp>
          <p:nvCxnSpPr>
            <p:cNvPr id="33" name="Straight Connector 32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1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44" y="1115790"/>
            <a:ext cx="1686201" cy="19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 and Minimal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712"/>
                <a:ext cx="8229600" cy="4954470"/>
              </a:xfrm>
            </p:spPr>
            <p:txBody>
              <a:bodyPr/>
              <a:lstStyle/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Any facet has a facet defining inequality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# of facets is finite</a:t>
                </a:r>
              </a:p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Let </a:t>
                </a:r>
              </a:p>
              <a:p>
                <a:pPr lvl="1"/>
                <a:r>
                  <a:rPr lang="en-US" i="1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i="1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[m] set of </a:t>
                </a:r>
                <a:r>
                  <a:rPr lang="en-US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facet defining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inequalities and </a:t>
                </a:r>
                <a:r>
                  <a:rPr lang="en-US" i="1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f</a:t>
                </a:r>
                <a:r>
                  <a:rPr lang="en-US" i="1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= # of </a:t>
                </a:r>
                <a:r>
                  <a:rPr lang="en-US" dirty="0">
                    <a:solidFill>
                      <a:schemeClr val="accent3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facets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, </a:t>
                </a:r>
              </a:p>
              <a:p>
                <a:pPr lvl="1"/>
                <a:r>
                  <a:rPr lang="en-US" i="1" dirty="0">
                    <a:latin typeface="CMU Serif Roman" charset="0"/>
                    <a:ea typeface="CMU Serif Roman" charset="0"/>
                    <a:cs typeface="CMU Serif Roman" charset="0"/>
                  </a:rPr>
                  <a:t> </a:t>
                </a:r>
                <a:r>
                  <a:rPr lang="en-US" i="1" dirty="0">
                    <a:solidFill>
                      <a:schemeClr val="accent4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[m] set of </a:t>
                </a:r>
                <a:r>
                  <a:rPr lang="en-US" dirty="0">
                    <a:solidFill>
                      <a:schemeClr val="accent4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implied equalities </a:t>
                </a:r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and </a:t>
                </a:r>
              </a:p>
              <a:p>
                <a:pPr lvl="1"/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712"/>
                <a:ext cx="8229600" cy="4954470"/>
              </a:xfrm>
              <a:blipFill>
                <a:blip r:embed="rId2"/>
                <a:stretch>
                  <a:fillRect l="-1389" t="-1279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8" y="1161071"/>
            <a:ext cx="8030220" cy="3874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541" y="3588382"/>
            <a:ext cx="2772836" cy="4357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295" y="3628800"/>
            <a:ext cx="2793669" cy="3548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379" y="4547450"/>
            <a:ext cx="2743711" cy="3485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8212" y="5163168"/>
            <a:ext cx="5376700" cy="10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6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7" y="3248258"/>
            <a:ext cx="3222782" cy="310809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5400000">
            <a:off x="6788150" y="4432506"/>
            <a:ext cx="73152" cy="826426"/>
          </a:xfrm>
          <a:prstGeom prst="rect">
            <a:avLst/>
          </a:prstGeom>
          <a:solidFill>
            <a:srgbClr val="FFFF00">
              <a:alpha val="80000"/>
            </a:srgbClr>
          </a:solidFill>
          <a:ln w="12700">
            <a:solidFill>
              <a:srgbClr val="C2B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Minimal Representation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7" y="1159841"/>
            <a:ext cx="3669165" cy="191336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409446" y="4496131"/>
            <a:ext cx="229943" cy="691319"/>
            <a:chOff x="4127379" y="3387079"/>
            <a:chExt cx="229943" cy="1113094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7022371" y="4496130"/>
            <a:ext cx="229943" cy="691319"/>
            <a:chOff x="4127379" y="3387079"/>
            <a:chExt cx="229943" cy="1113094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6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6692973" y="4266907"/>
            <a:ext cx="229943" cy="1358270"/>
            <a:chOff x="4127379" y="3387079"/>
            <a:chExt cx="229943" cy="11130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rgbClr val="FF2C80">
                  <a:alpha val="80000"/>
                </a:srgb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rgbClr val="FF2C80">
                  <a:alpha val="80000"/>
                </a:srgb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rgbClr val="FF2C80">
                  <a:alpha val="80000"/>
                </a:srgb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6200000">
            <a:off x="6692974" y="4067954"/>
            <a:ext cx="229943" cy="1358270"/>
            <a:chOff x="4127379" y="3387079"/>
            <a:chExt cx="229943" cy="1113094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rgbClr val="FF2C80">
                  <a:alpha val="80000"/>
                </a:srgb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rgbClr val="FF2C80">
                  <a:alpha val="80000"/>
                </a:srgb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rgbClr val="FF2C80">
                  <a:alpha val="80000"/>
                </a:srgb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44" y="1115790"/>
            <a:ext cx="1686201" cy="197692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529600" y="2287931"/>
            <a:ext cx="1526294" cy="494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29600" y="2598798"/>
            <a:ext cx="1526294" cy="494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599" y="1249925"/>
            <a:ext cx="698897" cy="21451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5961600" y="1244493"/>
            <a:ext cx="1015784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961600" y="1555360"/>
            <a:ext cx="1015784" cy="13863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2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7" y="3248258"/>
            <a:ext cx="3222782" cy="310809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5400000">
            <a:off x="6788150" y="4432506"/>
            <a:ext cx="73152" cy="826426"/>
          </a:xfrm>
          <a:prstGeom prst="rect">
            <a:avLst/>
          </a:prstGeom>
          <a:solidFill>
            <a:srgbClr val="FFFF00">
              <a:alpha val="80000"/>
            </a:srgbClr>
          </a:solidFill>
          <a:ln w="12700">
            <a:solidFill>
              <a:srgbClr val="C2B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Equalities, Inequalities and </a:t>
            </a:r>
            <a:r>
              <a:rPr lang="en-US" dirty="0" err="1"/>
              <a:t>Polyhedral.jl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09446" y="4496131"/>
            <a:ext cx="229943" cy="691319"/>
            <a:chOff x="4127379" y="3387079"/>
            <a:chExt cx="229943" cy="1113094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7022371" y="4496130"/>
            <a:ext cx="229943" cy="691319"/>
            <a:chOff x="4127379" y="3387079"/>
            <a:chExt cx="229943" cy="1113094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6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6692973" y="4266907"/>
            <a:ext cx="229943" cy="1358270"/>
            <a:chOff x="4127379" y="3387079"/>
            <a:chExt cx="229943" cy="11130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5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6200000">
            <a:off x="6692974" y="4067954"/>
            <a:ext cx="229943" cy="1358270"/>
            <a:chOff x="4127379" y="3387079"/>
            <a:chExt cx="229943" cy="1113094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4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6378837" y="3770517"/>
            <a:ext cx="229943" cy="2288860"/>
            <a:chOff x="4127379" y="3387079"/>
            <a:chExt cx="229943" cy="1113094"/>
          </a:xfrm>
        </p:grpSpPr>
        <p:cxnSp>
          <p:nvCxnSpPr>
            <p:cNvPr id="29" name="Straight Connector 28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3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18900000">
            <a:off x="6367421" y="3627063"/>
            <a:ext cx="229943" cy="2288860"/>
            <a:chOff x="4127379" y="3387079"/>
            <a:chExt cx="229943" cy="1113094"/>
          </a:xfrm>
        </p:grpSpPr>
        <p:cxnSp>
          <p:nvCxnSpPr>
            <p:cNvPr id="33" name="Straight Connector 32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1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44" y="1115790"/>
            <a:ext cx="1686201" cy="1976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D6AA50-A6CD-9947-948D-0F630C8904AD}"/>
              </a:ext>
            </a:extLst>
          </p:cNvPr>
          <p:cNvSpPr/>
          <p:nvPr/>
        </p:nvSpPr>
        <p:spPr>
          <a:xfrm>
            <a:off x="314950" y="1054373"/>
            <a:ext cx="4678359" cy="56784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@variable(model, x[1:2]);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x[1]&lt;=1);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-x[1]-x[2]&lt;=0);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-x[1]+x[2]&lt;=0);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poly = polyhedron(model,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CDDLibrary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(:exact));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simpleh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=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SimpleHRepresentation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@variable(model2,x[1:2]);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@constraint(model2,convert.(Int64,simpleh.A)*x .&lt;= convert.(Int64,simpleh.b))…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x[2] ≤ 0       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-x[2] ≤ 0      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x[1] ≤ 1       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-x[1] - x[2] ≤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-x[1] + x[2] ≤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-x[1] ≤ 0       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for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eq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in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eqs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println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(dot(convert.(Int64,eq.a),x), " == ", convert.(Int64,eq.</a:t>
            </a:r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β)) </a:t>
            </a:r>
          </a:p>
          <a:p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end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for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ineq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in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ineqs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println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(dot(convert.(Int64,ineq.a),x), " &lt;= ", convert.(Int64,ineq.</a:t>
            </a:r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β)) </a:t>
            </a:r>
          </a:p>
          <a:p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end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x[2] &lt;=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-x[2] &lt;=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x[1] &lt;= 1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-x[1] - x[2] &lt;=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-x[1] + x[2] &lt;= 0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-x[1] &lt;= 0</a:t>
            </a:r>
          </a:p>
        </p:txBody>
      </p:sp>
    </p:spTree>
    <p:extLst>
      <p:ext uri="{BB962C8B-B14F-4D97-AF65-F5344CB8AC3E}">
        <p14:creationId xmlns:p14="http://schemas.microsoft.com/office/powerpoint/2010/main" val="73479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7" y="3248258"/>
            <a:ext cx="3222782" cy="310809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5400000">
            <a:off x="6788150" y="4432506"/>
            <a:ext cx="73152" cy="826426"/>
          </a:xfrm>
          <a:prstGeom prst="rect">
            <a:avLst/>
          </a:prstGeom>
          <a:solidFill>
            <a:srgbClr val="FFFF00">
              <a:alpha val="80000"/>
            </a:srgbClr>
          </a:solidFill>
          <a:ln w="12700">
            <a:solidFill>
              <a:srgbClr val="C2B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Equalities, Inequalities and </a:t>
            </a:r>
            <a:r>
              <a:rPr lang="en-US" dirty="0" err="1"/>
              <a:t>Polyhedral.jl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09446" y="4496131"/>
            <a:ext cx="229943" cy="691319"/>
            <a:chOff x="4127379" y="3387079"/>
            <a:chExt cx="229943" cy="1113094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2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7022371" y="4496130"/>
            <a:ext cx="229943" cy="691319"/>
            <a:chOff x="4127379" y="3387079"/>
            <a:chExt cx="229943" cy="1113094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6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6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5400000">
            <a:off x="6692973" y="4266907"/>
            <a:ext cx="229943" cy="1358270"/>
            <a:chOff x="4127379" y="3387079"/>
            <a:chExt cx="229943" cy="1113094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5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5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6200000">
            <a:off x="6692974" y="4067954"/>
            <a:ext cx="229943" cy="1358270"/>
            <a:chOff x="4127379" y="3387079"/>
            <a:chExt cx="229943" cy="1113094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4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4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2700000">
            <a:off x="6378837" y="3770517"/>
            <a:ext cx="229943" cy="2288860"/>
            <a:chOff x="4127379" y="3387079"/>
            <a:chExt cx="229943" cy="1113094"/>
          </a:xfrm>
        </p:grpSpPr>
        <p:cxnSp>
          <p:nvCxnSpPr>
            <p:cNvPr id="29" name="Straight Connector 28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3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3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18900000">
            <a:off x="6367421" y="3627063"/>
            <a:ext cx="229943" cy="2288860"/>
            <a:chOff x="4127379" y="3387079"/>
            <a:chExt cx="229943" cy="1113094"/>
          </a:xfrm>
        </p:grpSpPr>
        <p:cxnSp>
          <p:nvCxnSpPr>
            <p:cNvPr id="33" name="Straight Connector 32"/>
            <p:cNvCxnSpPr/>
            <p:nvPr/>
          </p:nvCxnSpPr>
          <p:spPr>
            <a:xfrm rot="16200000" flipV="1">
              <a:off x="3585205" y="3943625"/>
              <a:ext cx="1113094" cy="1"/>
            </a:xfrm>
            <a:prstGeom prst="line">
              <a:avLst/>
            </a:prstGeom>
            <a:ln w="25400">
              <a:solidFill>
                <a:schemeClr val="accent1">
                  <a:alpha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4245944" y="4385955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4238758" y="3280906"/>
              <a:ext cx="0" cy="222757"/>
            </a:xfrm>
            <a:prstGeom prst="line">
              <a:avLst/>
            </a:prstGeom>
            <a:ln w="19050">
              <a:solidFill>
                <a:schemeClr val="accent1">
                  <a:alpha val="80000"/>
                </a:schemeClr>
              </a:solidFill>
              <a:head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44" y="1115790"/>
            <a:ext cx="1686201" cy="1976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D6AA50-A6CD-9947-948D-0F630C8904AD}"/>
              </a:ext>
            </a:extLst>
          </p:cNvPr>
          <p:cNvSpPr/>
          <p:nvPr/>
        </p:nvSpPr>
        <p:spPr>
          <a:xfrm>
            <a:off x="307147" y="1355456"/>
            <a:ext cx="4678359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@variable(model, x[1:2]);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x[1]&lt;=1);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-x[1]-x[2]&lt;=0);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-x[1]+x[2]&lt;=0);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@constraint(model, -x[1]&lt;=0);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poly = polyhedron(model,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CDDLibrary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(:exact));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removehredundancy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!(poly);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simpleh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=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SimpleHRepresentation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@variable(model2,x[1:2]);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@constraint(model2,convert.(Int64,simpleh.A)*x .&lt;= convert.(Int64,simpleh.b))…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x[2] ≤ 0  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x[1] ≤ 1  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-x[1] ≤ 0      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for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eq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in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eqs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println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(dot(convert.(Int64,eq.a),x), " == ", convert.(Int64,eq.</a:t>
            </a:r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β)) </a:t>
            </a:r>
          </a:p>
          <a:p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end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x[2] == 0</a:t>
            </a:r>
          </a:p>
          <a:p>
            <a:r>
              <a:rPr lang="en-US" sz="11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1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for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ineq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 in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ineqs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(poly) 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 err="1">
                <a:solidFill>
                  <a:srgbClr val="F4F4F4"/>
                </a:solidFill>
                <a:latin typeface="Monaco" pitchFamily="2" charset="0"/>
              </a:rPr>
              <a:t>println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(dot(convert.(Int64,ineq.a),x), " &lt;= ", convert.(Int64,ineq.</a:t>
            </a:r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β)) </a:t>
            </a:r>
          </a:p>
          <a:p>
            <a:r>
              <a:rPr lang="el-GR" sz="1100" dirty="0">
                <a:solidFill>
                  <a:srgbClr val="F4F4F4"/>
                </a:solidFill>
                <a:latin typeface="Monaco" pitchFamily="2" charset="0"/>
              </a:rPr>
              <a:t>       </a:t>
            </a:r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end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x[1] &lt;= 1</a:t>
            </a:r>
          </a:p>
          <a:p>
            <a:r>
              <a:rPr lang="en-US" sz="1100" dirty="0">
                <a:solidFill>
                  <a:srgbClr val="F4F4F4"/>
                </a:solidFill>
                <a:latin typeface="Monaco" pitchFamily="2" charset="0"/>
              </a:rPr>
              <a:t>-x[1] &lt;= 0</a:t>
            </a:r>
          </a:p>
        </p:txBody>
      </p:sp>
    </p:spTree>
    <p:extLst>
      <p:ext uri="{BB962C8B-B14F-4D97-AF65-F5344CB8AC3E}">
        <p14:creationId xmlns:p14="http://schemas.microsoft.com/office/powerpoint/2010/main" val="165703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97"/>
            <a:ext cx="2808538" cy="34708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2" y="3248433"/>
            <a:ext cx="917052" cy="9007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48" y="2796459"/>
            <a:ext cx="900536" cy="1363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48" y="2612709"/>
            <a:ext cx="1786436" cy="15507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888335" y="1201698"/>
            <a:ext cx="1282922" cy="708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(1) FRAC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= 1.71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605413" y="3266575"/>
            <a:ext cx="3905519" cy="1651843"/>
            <a:chOff x="4605413" y="3266575"/>
            <a:chExt cx="3905519" cy="1651843"/>
          </a:xfrm>
        </p:grpSpPr>
        <p:sp>
          <p:nvSpPr>
            <p:cNvPr id="23" name="Rounded Rectangle 22"/>
            <p:cNvSpPr/>
            <p:nvPr/>
          </p:nvSpPr>
          <p:spPr>
            <a:xfrm>
              <a:off x="7228010" y="4210255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(5) INF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endParaRPr lang="en-US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605413" y="4210255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(4)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</a:t>
              </a:r>
            </a:p>
          </p:txBody>
        </p:sp>
        <p:cxnSp>
          <p:nvCxnSpPr>
            <p:cNvPr id="35" name="Straight Arrow Connector 34"/>
            <p:cNvCxnSpPr>
              <a:stCxn id="24" idx="2"/>
              <a:endCxn id="23" idx="0"/>
            </p:cNvCxnSpPr>
            <p:nvPr/>
          </p:nvCxnSpPr>
          <p:spPr>
            <a:xfrm>
              <a:off x="7869471" y="3266575"/>
              <a:ext cx="0" cy="94368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4" idx="2"/>
            </p:cNvCxnSpPr>
            <p:nvPr/>
          </p:nvCxnSpPr>
          <p:spPr>
            <a:xfrm flipH="1">
              <a:off x="5888335" y="3266575"/>
              <a:ext cx="1981136" cy="101346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92329" y="1907138"/>
            <a:ext cx="7818603" cy="2438400"/>
            <a:chOff x="692329" y="1907138"/>
            <a:chExt cx="7818603" cy="2438400"/>
          </a:xfrm>
        </p:grpSpPr>
        <p:sp>
          <p:nvSpPr>
            <p:cNvPr id="22" name="Rounded Rectangle 21"/>
            <p:cNvSpPr/>
            <p:nvPr/>
          </p:nvSpPr>
          <p:spPr>
            <a:xfrm>
              <a:off x="4605413" y="2577082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(2)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0</a:t>
              </a:r>
            </a:p>
          </p:txBody>
        </p:sp>
        <p:cxnSp>
          <p:nvCxnSpPr>
            <p:cNvPr id="27" name="Straight Arrow Connector 26"/>
            <p:cNvCxnSpPr>
              <a:stCxn id="17" idx="2"/>
            </p:cNvCxnSpPr>
            <p:nvPr/>
          </p:nvCxnSpPr>
          <p:spPr>
            <a:xfrm>
              <a:off x="6529796" y="1909861"/>
              <a:ext cx="698214" cy="66722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2"/>
            </p:cNvCxnSpPr>
            <p:nvPr/>
          </p:nvCxnSpPr>
          <p:spPr>
            <a:xfrm flipH="1">
              <a:off x="5888335" y="1909861"/>
              <a:ext cx="641461" cy="66722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7228010" y="2558412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(3) FRAC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1.5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1814" y="2098783"/>
              <a:ext cx="942801" cy="2893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4221" y="2098783"/>
              <a:ext cx="976994" cy="30592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329" y="1907138"/>
              <a:ext cx="1568549" cy="2438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Branch-and-Bound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98165" y="4679148"/>
            <a:ext cx="2191935" cy="1677202"/>
            <a:chOff x="3130550" y="1406525"/>
            <a:chExt cx="3333750" cy="27454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3059804"/>
              <a:ext cx="2044700" cy="109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95152" y="1822450"/>
              <a:ext cx="2882900" cy="1066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30550" y="1406525"/>
              <a:ext cx="2311400" cy="29210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799" y="2086587"/>
            <a:ext cx="2164068" cy="1507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665" y="3217671"/>
            <a:ext cx="1868035" cy="982538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657954" y="4592627"/>
            <a:ext cx="2497758" cy="1409413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664977" y="2582810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76127" y="2735210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776126" y="3215689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265738" y="5112667"/>
            <a:ext cx="4379470" cy="369332"/>
            <a:chOff x="3265738" y="5112667"/>
            <a:chExt cx="4379470" cy="369332"/>
          </a:xfrm>
        </p:grpSpPr>
        <p:sp>
          <p:nvSpPr>
            <p:cNvPr id="60" name="TextBox 59"/>
            <p:cNvSpPr txBox="1"/>
            <p:nvPr/>
          </p:nvSpPr>
          <p:spPr>
            <a:xfrm>
              <a:off x="3623223" y="5112667"/>
              <a:ext cx="4021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Linear Programming (LP) Relaxation</a:t>
              </a:r>
            </a:p>
          </p:txBody>
        </p:sp>
        <p:cxnSp>
          <p:nvCxnSpPr>
            <p:cNvPr id="61" name="Straight Arrow Connector 60"/>
            <p:cNvCxnSpPr>
              <a:stCxn id="60" idx="1"/>
            </p:cNvCxnSpPr>
            <p:nvPr/>
          </p:nvCxnSpPr>
          <p:spPr>
            <a:xfrm flipH="1">
              <a:off x="3265738" y="5297333"/>
              <a:ext cx="357485" cy="0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3475775" y="5606391"/>
            <a:ext cx="610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Key : LP is (usually) much easier than MIP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9E457-06C7-024E-BB52-DB98AE3510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5179" y="3762724"/>
            <a:ext cx="791506" cy="253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25F1A-8111-4E49-9D90-54968EFF0D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5959" y="3762724"/>
            <a:ext cx="791506" cy="2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and Projections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1645" y="1774110"/>
            <a:ext cx="8229600" cy="40279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Then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 particular let</a:t>
            </a:r>
          </a:p>
          <a:p>
            <a:pPr lvl="2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2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Then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54" y="1095780"/>
            <a:ext cx="4051550" cy="257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54" y="1496357"/>
            <a:ext cx="7861976" cy="277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54" y="1905273"/>
            <a:ext cx="7233950" cy="350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923" y="2392606"/>
            <a:ext cx="3808329" cy="3589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683" y="4086841"/>
            <a:ext cx="2227876" cy="2315985"/>
          </a:xfrm>
          <a:prstGeom prst="rect">
            <a:avLst/>
          </a:prstGeom>
        </p:spPr>
      </p:pic>
      <p:sp>
        <p:nvSpPr>
          <p:cNvPr id="25" name="Content Placeholder 4"/>
          <p:cNvSpPr txBox="1">
            <a:spLocks/>
          </p:cNvSpPr>
          <p:nvPr/>
        </p:nvSpPr>
        <p:spPr>
          <a:xfrm>
            <a:off x="425690" y="-195850"/>
            <a:ext cx="8229600" cy="269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1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6455721" y="4429103"/>
            <a:ext cx="1077774" cy="956334"/>
            <a:chOff x="3887597" y="5044927"/>
            <a:chExt cx="1474177" cy="1308072"/>
          </a:xfrm>
        </p:grpSpPr>
        <p:sp>
          <p:nvSpPr>
            <p:cNvPr id="15" name="Triangle 14"/>
            <p:cNvSpPr/>
            <p:nvPr/>
          </p:nvSpPr>
          <p:spPr>
            <a:xfrm>
              <a:off x="3970348" y="5111372"/>
              <a:ext cx="1316600" cy="1156420"/>
            </a:xfrm>
            <a:prstGeom prst="triangle">
              <a:avLst>
                <a:gd name="adj" fmla="val 50360"/>
              </a:avLst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539022" y="5044927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887597" y="6173847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196272" y="6192609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 rot="5400000">
            <a:off x="6944840" y="5421176"/>
            <a:ext cx="77196" cy="949049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455721" y="5823649"/>
            <a:ext cx="120999" cy="11726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7365319" y="5831038"/>
            <a:ext cx="120999" cy="11726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931979" y="5832515"/>
            <a:ext cx="120999" cy="11726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303946" y="5997057"/>
            <a:ext cx="102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00069" y="5988828"/>
            <a:ext cx="102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64091" y="5995690"/>
            <a:ext cx="102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✗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045" y="3222228"/>
            <a:ext cx="5154792" cy="3910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045" y="3667319"/>
            <a:ext cx="6188845" cy="3032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866" y="4991517"/>
            <a:ext cx="4244437" cy="3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7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Farkas</a:t>
            </a:r>
            <a:r>
              <a:rPr lang="en-US" dirty="0"/>
              <a:t> Lemma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6671" y="1193674"/>
            <a:ext cx="5834418" cy="542693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Version 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Version 2:      is empty </a:t>
            </a:r>
            <a:r>
              <a:rPr lang="en-US" dirty="0" err="1"/>
              <a:t>iff</a:t>
            </a:r>
            <a:r>
              <a:rPr lang="en-US" dirty="0"/>
              <a:t> there exists</a:t>
            </a:r>
          </a:p>
          <a:p>
            <a:pPr marL="0" indent="0">
              <a:buNone/>
            </a:pPr>
            <a:r>
              <a:rPr lang="en-US" dirty="0"/>
              <a:t>               such that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170400" y="3168000"/>
            <a:ext cx="2802966" cy="2805209"/>
            <a:chOff x="5578647" y="2774156"/>
            <a:chExt cx="3445119" cy="34043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26175" b="765"/>
            <a:stretch/>
          </p:blipFill>
          <p:spPr>
            <a:xfrm>
              <a:off x="5578647" y="3252463"/>
              <a:ext cx="2697222" cy="29260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276" y="3590910"/>
              <a:ext cx="2170059" cy="23746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6161" y="2774156"/>
              <a:ext cx="1907605" cy="198918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99" y="1248902"/>
            <a:ext cx="3948065" cy="3710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99" y="1774023"/>
            <a:ext cx="3217950" cy="36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125" y="2341011"/>
            <a:ext cx="4088300" cy="3329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799" y="3054818"/>
            <a:ext cx="1924671" cy="3829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799" y="3727991"/>
            <a:ext cx="3177250" cy="398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0B1D5-6348-B24C-A679-B6472C7555BF}"/>
              </a:ext>
            </a:extLst>
          </p:cNvPr>
          <p:cNvSpPr txBox="1"/>
          <p:nvPr/>
        </p:nvSpPr>
        <p:spPr>
          <a:xfrm>
            <a:off x="2189192" y="4450011"/>
            <a:ext cx="238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 nonempty)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D6B35-068C-CF47-BF73-26EC03101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4125" y="4870757"/>
            <a:ext cx="317535" cy="272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89955E-2932-6B47-B9AA-C56107E8B4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168" y="5423877"/>
            <a:ext cx="777631" cy="28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642-05CF-0742-9509-7C1F0133F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8963" y="5348492"/>
            <a:ext cx="2171262" cy="3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Projection of a Polyhedron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1400"/>
            <a:ext cx="8229600" cy="4994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Exercise: Prove it!</a:t>
            </a:r>
          </a:p>
          <a:p>
            <a:r>
              <a:rPr lang="en-US" dirty="0"/>
              <a:t>Sanity check: When                 , what is                   ? </a:t>
            </a:r>
          </a:p>
          <a:p>
            <a:r>
              <a:rPr lang="en-US" dirty="0"/>
              <a:t>Can also explicitly compute projections using Fourier-</a:t>
            </a:r>
            <a:r>
              <a:rPr lang="en-US" dirty="0" err="1"/>
              <a:t>Motzkin</a:t>
            </a:r>
            <a:r>
              <a:rPr lang="en-US" dirty="0"/>
              <a:t> elimination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5" y="1177155"/>
            <a:ext cx="5154792" cy="391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4" y="1658802"/>
            <a:ext cx="6188845" cy="303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45" y="2099896"/>
            <a:ext cx="3509555" cy="380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185" y="3039555"/>
            <a:ext cx="7194250" cy="404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185" y="3525645"/>
            <a:ext cx="3362400" cy="356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89B7C-5182-0744-84AF-4D8FF522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037" y="4665084"/>
            <a:ext cx="1374213" cy="353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444A6-D577-6F4E-812D-A050789BD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887" y="4665085"/>
            <a:ext cx="1256423" cy="3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/>
              <a:t>Good MIP formulations</a:t>
            </a:r>
          </a:p>
        </p:txBody>
      </p:sp>
    </p:spTree>
    <p:extLst>
      <p:ext uri="{BB962C8B-B14F-4D97-AF65-F5344CB8AC3E}">
        <p14:creationId xmlns:p14="http://schemas.microsoft.com/office/powerpoint/2010/main" val="91026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97"/>
            <a:ext cx="2808538" cy="34708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2" y="3248433"/>
            <a:ext cx="917052" cy="9007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48" y="2796459"/>
            <a:ext cx="900536" cy="1363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48" y="2612709"/>
            <a:ext cx="1786436" cy="15507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888335" y="1201698"/>
            <a:ext cx="1282922" cy="708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(1) FRAC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= 1.71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605413" y="3266575"/>
            <a:ext cx="3905519" cy="1651843"/>
            <a:chOff x="4605413" y="3266575"/>
            <a:chExt cx="3905519" cy="1651843"/>
          </a:xfrm>
        </p:grpSpPr>
        <p:sp>
          <p:nvSpPr>
            <p:cNvPr id="23" name="Rounded Rectangle 22"/>
            <p:cNvSpPr/>
            <p:nvPr/>
          </p:nvSpPr>
          <p:spPr>
            <a:xfrm>
              <a:off x="7228010" y="4210255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(5) INF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endParaRPr lang="en-US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605413" y="4210255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(4)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</a:t>
              </a:r>
            </a:p>
          </p:txBody>
        </p:sp>
        <p:cxnSp>
          <p:nvCxnSpPr>
            <p:cNvPr id="35" name="Straight Arrow Connector 34"/>
            <p:cNvCxnSpPr>
              <a:stCxn id="24" idx="2"/>
              <a:endCxn id="23" idx="0"/>
            </p:cNvCxnSpPr>
            <p:nvPr/>
          </p:nvCxnSpPr>
          <p:spPr>
            <a:xfrm>
              <a:off x="7869471" y="3266575"/>
              <a:ext cx="0" cy="94368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4" idx="2"/>
            </p:cNvCxnSpPr>
            <p:nvPr/>
          </p:nvCxnSpPr>
          <p:spPr>
            <a:xfrm flipH="1">
              <a:off x="5888335" y="3266575"/>
              <a:ext cx="1981136" cy="101346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92329" y="1907138"/>
            <a:ext cx="7818603" cy="2438400"/>
            <a:chOff x="692329" y="1907138"/>
            <a:chExt cx="7818603" cy="2438400"/>
          </a:xfrm>
        </p:grpSpPr>
        <p:sp>
          <p:nvSpPr>
            <p:cNvPr id="22" name="Rounded Rectangle 21"/>
            <p:cNvSpPr/>
            <p:nvPr/>
          </p:nvSpPr>
          <p:spPr>
            <a:xfrm>
              <a:off x="4605413" y="2577082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(2)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0</a:t>
              </a:r>
            </a:p>
          </p:txBody>
        </p:sp>
        <p:cxnSp>
          <p:nvCxnSpPr>
            <p:cNvPr id="27" name="Straight Arrow Connector 26"/>
            <p:cNvCxnSpPr>
              <a:stCxn id="17" idx="2"/>
            </p:cNvCxnSpPr>
            <p:nvPr/>
          </p:nvCxnSpPr>
          <p:spPr>
            <a:xfrm>
              <a:off x="6529796" y="1909861"/>
              <a:ext cx="698214" cy="66722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2"/>
            </p:cNvCxnSpPr>
            <p:nvPr/>
          </p:nvCxnSpPr>
          <p:spPr>
            <a:xfrm flipH="1">
              <a:off x="5888335" y="1909861"/>
              <a:ext cx="641461" cy="667221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7228010" y="2558412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(3) FRAC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1.5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1814" y="2098783"/>
              <a:ext cx="942801" cy="2893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4221" y="2098783"/>
              <a:ext cx="976994" cy="30592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329" y="1907138"/>
              <a:ext cx="1568549" cy="2438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Branch-and-Bound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98165" y="4679148"/>
            <a:ext cx="2191935" cy="1677202"/>
            <a:chOff x="3130550" y="1406525"/>
            <a:chExt cx="3333750" cy="27454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3059804"/>
              <a:ext cx="2044700" cy="109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95152" y="1822450"/>
              <a:ext cx="2882900" cy="1066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30550" y="1406525"/>
              <a:ext cx="2311400" cy="29210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799" y="2086587"/>
            <a:ext cx="2164068" cy="1507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665" y="3217671"/>
            <a:ext cx="1868035" cy="982538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657954" y="4592627"/>
            <a:ext cx="2497758" cy="1409413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664977" y="2582810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76127" y="2735210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776126" y="3215689"/>
            <a:ext cx="114055" cy="11053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265738" y="5112667"/>
            <a:ext cx="4379470" cy="369332"/>
            <a:chOff x="3265738" y="5112667"/>
            <a:chExt cx="4379470" cy="369332"/>
          </a:xfrm>
        </p:grpSpPr>
        <p:sp>
          <p:nvSpPr>
            <p:cNvPr id="60" name="TextBox 59"/>
            <p:cNvSpPr txBox="1"/>
            <p:nvPr/>
          </p:nvSpPr>
          <p:spPr>
            <a:xfrm>
              <a:off x="3623223" y="5112667"/>
              <a:ext cx="4021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Linear Programming (LP) Relaxation</a:t>
              </a:r>
            </a:p>
          </p:txBody>
        </p:sp>
        <p:cxnSp>
          <p:nvCxnSpPr>
            <p:cNvPr id="61" name="Straight Arrow Connector 60"/>
            <p:cNvCxnSpPr>
              <a:stCxn id="60" idx="1"/>
            </p:cNvCxnSpPr>
            <p:nvPr/>
          </p:nvCxnSpPr>
          <p:spPr>
            <a:xfrm flipH="1">
              <a:off x="3265738" y="5297333"/>
              <a:ext cx="357485" cy="0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59E457-06C7-024E-BB52-DB98AE3510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15179" y="3762724"/>
            <a:ext cx="791506" cy="253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25F1A-8111-4E49-9D90-54968EFF0D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5959" y="3762724"/>
            <a:ext cx="791506" cy="2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97"/>
            <a:ext cx="2808538" cy="3470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48" y="2612709"/>
            <a:ext cx="1786436" cy="1550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“Stronger Formulations” = Faster Solves 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98165" y="4679148"/>
            <a:ext cx="2191935" cy="1677202"/>
            <a:chOff x="3130550" y="1406525"/>
            <a:chExt cx="3333750" cy="27454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3059804"/>
              <a:ext cx="2044700" cy="109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5152" y="1822450"/>
              <a:ext cx="2882900" cy="1066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0550" y="1406525"/>
              <a:ext cx="2311400" cy="292100"/>
            </a:xfrm>
            <a:prstGeom prst="rect">
              <a:avLst/>
            </a:prstGeom>
          </p:spPr>
        </p:pic>
      </p:grpSp>
      <p:sp>
        <p:nvSpPr>
          <p:cNvPr id="54" name="Rounded Rectangle 53"/>
          <p:cNvSpPr/>
          <p:nvPr/>
        </p:nvSpPr>
        <p:spPr>
          <a:xfrm>
            <a:off x="657954" y="4592627"/>
            <a:ext cx="2497758" cy="1409413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433470" y="1097280"/>
            <a:ext cx="2560320" cy="5217087"/>
            <a:chOff x="3433470" y="1097280"/>
            <a:chExt cx="2560320" cy="52170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/>
            <a:srcRect l="2400" t="4531" r="8256" b="3028"/>
            <a:stretch/>
          </p:blipFill>
          <p:spPr>
            <a:xfrm>
              <a:off x="3433470" y="1097280"/>
              <a:ext cx="2560320" cy="347472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1018" y="5647146"/>
              <a:ext cx="1344387" cy="66722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470" y="4637165"/>
              <a:ext cx="1519742" cy="1784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8283" y="4880773"/>
              <a:ext cx="1645694" cy="65994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565493" y="1153571"/>
            <a:ext cx="5425201" cy="3329208"/>
            <a:chOff x="3565493" y="1153571"/>
            <a:chExt cx="5425201" cy="3329208"/>
          </a:xfrm>
        </p:grpSpPr>
        <p:sp>
          <p:nvSpPr>
            <p:cNvPr id="58" name="Rounded Rectangle 57"/>
            <p:cNvSpPr/>
            <p:nvPr/>
          </p:nvSpPr>
          <p:spPr>
            <a:xfrm>
              <a:off x="6866637" y="1153571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(1) FRAC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1.32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5493" y="2044379"/>
              <a:ext cx="1568549" cy="2438400"/>
            </a:xfrm>
            <a:prstGeom prst="rect">
              <a:avLst/>
            </a:prstGeom>
          </p:spPr>
        </p:pic>
        <p:sp>
          <p:nvSpPr>
            <p:cNvPr id="60" name="Rounded Rectangle 59"/>
            <p:cNvSpPr/>
            <p:nvPr/>
          </p:nvSpPr>
          <p:spPr>
            <a:xfrm>
              <a:off x="6112063" y="3100393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(2)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0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707772" y="3100392"/>
              <a:ext cx="1282922" cy="7081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/>
                  </a:solidFill>
                </a:rPr>
                <a:t>(3) INT</a:t>
              </a:r>
            </a:p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z</a:t>
              </a:r>
              <a:r>
                <a:rPr lang="en-US" dirty="0">
                  <a:solidFill>
                    <a:schemeClr val="tx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 = 1</a:t>
              </a:r>
            </a:p>
          </p:txBody>
        </p:sp>
        <p:cxnSp>
          <p:nvCxnSpPr>
            <p:cNvPr id="62" name="Straight Arrow Connector 61"/>
            <p:cNvCxnSpPr>
              <a:stCxn id="58" idx="2"/>
              <a:endCxn id="60" idx="0"/>
            </p:cNvCxnSpPr>
            <p:nvPr/>
          </p:nvCxnSpPr>
          <p:spPr>
            <a:xfrm flipH="1">
              <a:off x="6753524" y="1861734"/>
              <a:ext cx="754574" cy="1238659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2"/>
              <a:endCxn id="61" idx="0"/>
            </p:cNvCxnSpPr>
            <p:nvPr/>
          </p:nvCxnSpPr>
          <p:spPr>
            <a:xfrm>
              <a:off x="7508098" y="1861734"/>
              <a:ext cx="841135" cy="123865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8389" y="2154916"/>
              <a:ext cx="942801" cy="28937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73849" y="2138364"/>
              <a:ext cx="976994" cy="305927"/>
            </a:xfrm>
            <a:prstGeom prst="rect">
              <a:avLst/>
            </a:prstGeom>
          </p:spPr>
        </p:pic>
      </p:grpSp>
      <p:sp>
        <p:nvSpPr>
          <p:cNvPr id="66" name="Rounded Rectangle 65"/>
          <p:cNvSpPr/>
          <p:nvPr/>
        </p:nvSpPr>
        <p:spPr>
          <a:xfrm>
            <a:off x="3275319" y="4574878"/>
            <a:ext cx="2497758" cy="1409413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665" y="3217671"/>
            <a:ext cx="1868035" cy="9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97"/>
            <a:ext cx="2808538" cy="3470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48" y="2612709"/>
            <a:ext cx="1786436" cy="1550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“Stronger Formulations” = Faster Solves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00" t="4531" r="8256" b="3028"/>
          <a:stretch/>
        </p:blipFill>
        <p:spPr>
          <a:xfrm>
            <a:off x="3433470" y="1097280"/>
            <a:ext cx="2560320" cy="34747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857344-10B8-B847-AEE0-DF65DD485C44}"/>
              </a:ext>
            </a:extLst>
          </p:cNvPr>
          <p:cNvSpPr/>
          <p:nvPr/>
        </p:nvSpPr>
        <p:spPr>
          <a:xfrm>
            <a:off x="1505415" y="1136160"/>
            <a:ext cx="1660875" cy="1420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578667" y="1258020"/>
            <a:ext cx="1577045" cy="1206707"/>
            <a:chOff x="3130550" y="1406525"/>
            <a:chExt cx="3333750" cy="27454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600" y="3059804"/>
              <a:ext cx="2044700" cy="109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5152" y="1822450"/>
              <a:ext cx="2882900" cy="1066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550" y="1406525"/>
              <a:ext cx="2311400" cy="2921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65377EC-4BD8-1642-AF58-62D6EC15FBA1}"/>
              </a:ext>
            </a:extLst>
          </p:cNvPr>
          <p:cNvSpPr/>
          <p:nvPr/>
        </p:nvSpPr>
        <p:spPr>
          <a:xfrm>
            <a:off x="4251514" y="1153571"/>
            <a:ext cx="1660875" cy="1420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0FDD92-8656-C440-81C0-FEF16D5242DD}"/>
              </a:ext>
            </a:extLst>
          </p:cNvPr>
          <p:cNvGrpSpPr>
            <a:grpSpLocks noChangeAspect="1"/>
          </p:cNvGrpSpPr>
          <p:nvPr/>
        </p:nvGrpSpPr>
        <p:grpSpPr>
          <a:xfrm>
            <a:off x="4299797" y="1238305"/>
            <a:ext cx="1602810" cy="1226421"/>
            <a:chOff x="3433470" y="4637165"/>
            <a:chExt cx="2191935" cy="167720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1018" y="5647146"/>
              <a:ext cx="1344387" cy="66722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470" y="4637165"/>
              <a:ext cx="1519742" cy="1784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18283" y="4880773"/>
              <a:ext cx="1645694" cy="65994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62AF05-B651-C742-99DE-EF71B090B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48" y="4710707"/>
            <a:ext cx="2264107" cy="192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D23EF-D82D-484B-9A63-B4DD3F5615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6997" y="4782627"/>
            <a:ext cx="1316881" cy="12252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99702E8-3D77-9549-B8C4-4E6CAEB9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24" y="1136160"/>
            <a:ext cx="2808538" cy="3470813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02CAE872-B587-0D42-8614-F009C323CDD2}"/>
              </a:ext>
            </a:extLst>
          </p:cNvPr>
          <p:cNvSpPr/>
          <p:nvPr/>
        </p:nvSpPr>
        <p:spPr>
          <a:xfrm>
            <a:off x="6601865" y="3298671"/>
            <a:ext cx="1794561" cy="897996"/>
          </a:xfrm>
          <a:prstGeom prst="triangle">
            <a:avLst>
              <a:gd name="adj" fmla="val 49059"/>
            </a:avLst>
          </a:prstGeom>
          <a:solidFill>
            <a:schemeClr val="accent1">
              <a:alpha val="52000"/>
            </a:schemeClr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25C354-423C-3D46-B8D5-CC9A4F3FD8E5}"/>
              </a:ext>
            </a:extLst>
          </p:cNvPr>
          <p:cNvSpPr/>
          <p:nvPr/>
        </p:nvSpPr>
        <p:spPr>
          <a:xfrm>
            <a:off x="7154451" y="1188952"/>
            <a:ext cx="1660875" cy="1420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E2D188B-73AA-DB43-B2F2-8CB7BF7180ED}"/>
              </a:ext>
            </a:extLst>
          </p:cNvPr>
          <p:cNvGrpSpPr>
            <a:grpSpLocks noChangeAspect="1"/>
          </p:cNvGrpSpPr>
          <p:nvPr/>
        </p:nvGrpSpPr>
        <p:grpSpPr>
          <a:xfrm>
            <a:off x="7202734" y="1273686"/>
            <a:ext cx="1602810" cy="1226421"/>
            <a:chOff x="3433470" y="4637165"/>
            <a:chExt cx="2191935" cy="167720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5734D2F-D713-BF41-B2F4-536B59D15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1018" y="5647146"/>
              <a:ext cx="1344387" cy="66722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06793B9-1E2F-4A47-ABFF-B21F4573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470" y="4637165"/>
              <a:ext cx="1519742" cy="17844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C177E-CDC1-1D4C-AA6E-4D23B9DA9D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2813" y="1444298"/>
            <a:ext cx="1196593" cy="487931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CC4E83F-BCAD-384F-97A6-CD8F8A49A8B1}"/>
              </a:ext>
            </a:extLst>
          </p:cNvPr>
          <p:cNvSpPr/>
          <p:nvPr/>
        </p:nvSpPr>
        <p:spPr>
          <a:xfrm>
            <a:off x="6961352" y="5076154"/>
            <a:ext cx="1282922" cy="708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(1) INT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= 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E6B5C2F-7E52-2545-B4A4-FFEC6D1C0050}"/>
              </a:ext>
            </a:extLst>
          </p:cNvPr>
          <p:cNvSpPr>
            <a:spLocks noChangeAspect="1"/>
          </p:cNvSpPr>
          <p:nvPr/>
        </p:nvSpPr>
        <p:spPr>
          <a:xfrm>
            <a:off x="882645" y="4075910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E779C28-3B03-8D47-9CCE-F3C7E7F0C928}"/>
              </a:ext>
            </a:extLst>
          </p:cNvPr>
          <p:cNvSpPr>
            <a:spLocks noChangeAspect="1"/>
          </p:cNvSpPr>
          <p:nvPr/>
        </p:nvSpPr>
        <p:spPr>
          <a:xfrm>
            <a:off x="2622312" y="4084173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1F8E741-374D-8843-B478-F5B76794C807}"/>
              </a:ext>
            </a:extLst>
          </p:cNvPr>
          <p:cNvSpPr>
            <a:spLocks noChangeAspect="1"/>
          </p:cNvSpPr>
          <p:nvPr/>
        </p:nvSpPr>
        <p:spPr>
          <a:xfrm>
            <a:off x="1734656" y="3164779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9BAADFB-8DFE-0E4B-85E4-C30DEACC6C6E}"/>
              </a:ext>
            </a:extLst>
          </p:cNvPr>
          <p:cNvSpPr>
            <a:spLocks noChangeAspect="1"/>
          </p:cNvSpPr>
          <p:nvPr/>
        </p:nvSpPr>
        <p:spPr>
          <a:xfrm>
            <a:off x="1734656" y="4084173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FA3146B-F2D4-5C4B-9644-23A31D1F9A27}"/>
              </a:ext>
            </a:extLst>
          </p:cNvPr>
          <p:cNvSpPr>
            <a:spLocks noChangeAspect="1"/>
          </p:cNvSpPr>
          <p:nvPr/>
        </p:nvSpPr>
        <p:spPr>
          <a:xfrm>
            <a:off x="3772637" y="4088599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FE3601E-8AAA-8B49-BD87-825713A8FACD}"/>
              </a:ext>
            </a:extLst>
          </p:cNvPr>
          <p:cNvSpPr>
            <a:spLocks noChangeAspect="1"/>
          </p:cNvSpPr>
          <p:nvPr/>
        </p:nvSpPr>
        <p:spPr>
          <a:xfrm>
            <a:off x="5512304" y="4096862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256306-D97F-0A45-A585-1EEA3D081B09}"/>
              </a:ext>
            </a:extLst>
          </p:cNvPr>
          <p:cNvSpPr>
            <a:spLocks noChangeAspect="1"/>
          </p:cNvSpPr>
          <p:nvPr/>
        </p:nvSpPr>
        <p:spPr>
          <a:xfrm>
            <a:off x="4624648" y="3177468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A2F8083-7C49-C64B-A76D-866C168DA6E5}"/>
              </a:ext>
            </a:extLst>
          </p:cNvPr>
          <p:cNvSpPr>
            <a:spLocks noChangeAspect="1"/>
          </p:cNvSpPr>
          <p:nvPr/>
        </p:nvSpPr>
        <p:spPr>
          <a:xfrm>
            <a:off x="4624648" y="4096862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B9116C8-C035-624E-B1C0-826673ABFF2C}"/>
              </a:ext>
            </a:extLst>
          </p:cNvPr>
          <p:cNvSpPr>
            <a:spLocks noChangeAspect="1"/>
          </p:cNvSpPr>
          <p:nvPr/>
        </p:nvSpPr>
        <p:spPr>
          <a:xfrm>
            <a:off x="6555689" y="4103427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765E75-7E99-C04B-8EBA-34A4151FD843}"/>
              </a:ext>
            </a:extLst>
          </p:cNvPr>
          <p:cNvSpPr>
            <a:spLocks noChangeAspect="1"/>
          </p:cNvSpPr>
          <p:nvPr/>
        </p:nvSpPr>
        <p:spPr>
          <a:xfrm>
            <a:off x="8295356" y="4111690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886307C-E64C-3D4D-BCF5-979D3D3C5AE5}"/>
              </a:ext>
            </a:extLst>
          </p:cNvPr>
          <p:cNvSpPr>
            <a:spLocks noChangeAspect="1"/>
          </p:cNvSpPr>
          <p:nvPr/>
        </p:nvSpPr>
        <p:spPr>
          <a:xfrm>
            <a:off x="7407700" y="3192296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6022D3C-07D8-7E44-8FC1-4DF438CA8FDA}"/>
              </a:ext>
            </a:extLst>
          </p:cNvPr>
          <p:cNvSpPr>
            <a:spLocks noChangeAspect="1"/>
          </p:cNvSpPr>
          <p:nvPr/>
        </p:nvSpPr>
        <p:spPr>
          <a:xfrm>
            <a:off x="7407700" y="4111690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7297"/>
            <a:ext cx="2808538" cy="34708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48" y="2612709"/>
            <a:ext cx="1786436" cy="1550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Strongest Formulation = “Integral” or “Ideal” 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379423" y="4634404"/>
            <a:ext cx="8347940" cy="2039364"/>
          </a:xfrm>
        </p:spPr>
        <p:txBody>
          <a:bodyPr/>
          <a:lstStyle/>
          <a:p>
            <a:r>
              <a:rPr lang="en-US" dirty="0"/>
              <a:t>“Integral” or “Ideal” formulation:</a:t>
            </a:r>
          </a:p>
          <a:p>
            <a:pPr lvl="1"/>
            <a:r>
              <a:rPr lang="en-US" sz="2800" dirty="0"/>
              <a:t>All extreme points or basic feasible solutions of LP relaxation are “integral” (satisfy integer constraint)</a:t>
            </a:r>
          </a:p>
          <a:p>
            <a:pPr lvl="1"/>
            <a:r>
              <a:rPr lang="en-US" sz="2800" dirty="0"/>
              <a:t>Optimizing a linear function = Solve LP</a:t>
            </a:r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9423" y="3821102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askerville" charset="0"/>
                <a:ea typeface="Baskerville" charset="0"/>
                <a:cs typeface="Baskerville" charset="0"/>
              </a:rPr>
              <a:t>✓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09595" y="3669718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askerville" charset="0"/>
                <a:ea typeface="Baskerville" charset="0"/>
                <a:cs typeface="Baskerville" charset="0"/>
              </a:rPr>
              <a:t>✓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74483" y="2474910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skerville" charset="0"/>
                <a:ea typeface="Baskerville" charset="0"/>
                <a:cs typeface="Baskerville" charset="0"/>
              </a:rPr>
              <a:t>✗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70918" y="7053255"/>
            <a:ext cx="4315033" cy="3536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BAB67D-2F54-9340-9044-827CD4AD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381" y="1121814"/>
            <a:ext cx="2808538" cy="3470813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8B255A05-BDCA-B84A-BAFA-93DD2F8E3A46}"/>
              </a:ext>
            </a:extLst>
          </p:cNvPr>
          <p:cNvSpPr/>
          <p:nvPr/>
        </p:nvSpPr>
        <p:spPr>
          <a:xfrm>
            <a:off x="3986322" y="3284325"/>
            <a:ext cx="1794561" cy="897996"/>
          </a:xfrm>
          <a:prstGeom prst="triangle">
            <a:avLst>
              <a:gd name="adj" fmla="val 49059"/>
            </a:avLst>
          </a:prstGeom>
          <a:solidFill>
            <a:schemeClr val="accent1">
              <a:alpha val="52000"/>
            </a:schemeClr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6BD9F4-7945-0C45-972E-408CDC2C7D96}"/>
              </a:ext>
            </a:extLst>
          </p:cNvPr>
          <p:cNvSpPr/>
          <p:nvPr/>
        </p:nvSpPr>
        <p:spPr>
          <a:xfrm>
            <a:off x="4538908" y="1174606"/>
            <a:ext cx="1660875" cy="1420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57C56-014A-A84F-A381-A038C827927C}"/>
              </a:ext>
            </a:extLst>
          </p:cNvPr>
          <p:cNvGrpSpPr>
            <a:grpSpLocks noChangeAspect="1"/>
          </p:cNvGrpSpPr>
          <p:nvPr/>
        </p:nvGrpSpPr>
        <p:grpSpPr>
          <a:xfrm>
            <a:off x="4587191" y="1259340"/>
            <a:ext cx="1602810" cy="1226421"/>
            <a:chOff x="3433470" y="4637165"/>
            <a:chExt cx="2191935" cy="167720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D22CFB1-04DE-D847-897D-33B534DB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018" y="5647146"/>
              <a:ext cx="1344387" cy="66722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B42FCD-9B70-5A44-B202-3100BFB56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470" y="4637165"/>
              <a:ext cx="1519742" cy="178443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59FEEBD-E80B-6E4D-BD6B-66FAED28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270" y="1429952"/>
            <a:ext cx="1196593" cy="48793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14590D6-D4FF-0442-B84D-D923FE76C045}"/>
              </a:ext>
            </a:extLst>
          </p:cNvPr>
          <p:cNvSpPr/>
          <p:nvPr/>
        </p:nvSpPr>
        <p:spPr>
          <a:xfrm>
            <a:off x="1549071" y="1113988"/>
            <a:ext cx="1660875" cy="1420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CFF6AF-10EC-2645-B11A-1EFF0E45F6D5}"/>
              </a:ext>
            </a:extLst>
          </p:cNvPr>
          <p:cNvGrpSpPr>
            <a:grpSpLocks noChangeAspect="1"/>
          </p:cNvGrpSpPr>
          <p:nvPr/>
        </p:nvGrpSpPr>
        <p:grpSpPr>
          <a:xfrm>
            <a:off x="1622323" y="1235848"/>
            <a:ext cx="1577045" cy="1206707"/>
            <a:chOff x="3130550" y="1406525"/>
            <a:chExt cx="3333750" cy="274547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73BA6D4-3BB8-0545-B46D-6E9CC95E1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9600" y="3059804"/>
              <a:ext cx="2044700" cy="1092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606505-FCDC-4047-9315-6CED42AEA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5152" y="1822450"/>
              <a:ext cx="2882900" cy="1066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58D753-BE74-B84B-A81C-5D6978B0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550" y="1406525"/>
              <a:ext cx="2311400" cy="292100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7FF34B3-4269-4B4F-814A-60B9A02F9025}"/>
              </a:ext>
            </a:extLst>
          </p:cNvPr>
          <p:cNvSpPr>
            <a:spLocks noChangeAspect="1"/>
          </p:cNvSpPr>
          <p:nvPr/>
        </p:nvSpPr>
        <p:spPr>
          <a:xfrm>
            <a:off x="882645" y="4075910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8043F-AE0D-3141-B6F8-03CCDB2146B0}"/>
              </a:ext>
            </a:extLst>
          </p:cNvPr>
          <p:cNvSpPr>
            <a:spLocks noChangeAspect="1"/>
          </p:cNvSpPr>
          <p:nvPr/>
        </p:nvSpPr>
        <p:spPr>
          <a:xfrm>
            <a:off x="2622312" y="4084173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A7ACEE4-FFF9-E04D-9914-461C60A2A7DF}"/>
              </a:ext>
            </a:extLst>
          </p:cNvPr>
          <p:cNvSpPr>
            <a:spLocks noChangeAspect="1"/>
          </p:cNvSpPr>
          <p:nvPr/>
        </p:nvSpPr>
        <p:spPr>
          <a:xfrm>
            <a:off x="1644250" y="2568265"/>
            <a:ext cx="160402" cy="15544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275F256-3179-BA43-816F-FBDE9DEB5D14}"/>
              </a:ext>
            </a:extLst>
          </p:cNvPr>
          <p:cNvSpPr>
            <a:spLocks noChangeAspect="1"/>
          </p:cNvSpPr>
          <p:nvPr/>
        </p:nvSpPr>
        <p:spPr>
          <a:xfrm>
            <a:off x="3943402" y="4101426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D77A65-6B8D-E844-813E-2CECE9C3B066}"/>
              </a:ext>
            </a:extLst>
          </p:cNvPr>
          <p:cNvSpPr>
            <a:spLocks noChangeAspect="1"/>
          </p:cNvSpPr>
          <p:nvPr/>
        </p:nvSpPr>
        <p:spPr>
          <a:xfrm>
            <a:off x="5683069" y="4109689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F3BDDD-AB1F-704C-8F2F-C59FCD215A55}"/>
              </a:ext>
            </a:extLst>
          </p:cNvPr>
          <p:cNvSpPr>
            <a:spLocks noChangeAspect="1"/>
          </p:cNvSpPr>
          <p:nvPr/>
        </p:nvSpPr>
        <p:spPr>
          <a:xfrm>
            <a:off x="4784262" y="3201446"/>
            <a:ext cx="160402" cy="155448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453FA6-1002-E24D-83B4-807752713A03}"/>
              </a:ext>
            </a:extLst>
          </p:cNvPr>
          <p:cNvSpPr txBox="1"/>
          <p:nvPr/>
        </p:nvSpPr>
        <p:spPr>
          <a:xfrm>
            <a:off x="4511884" y="2795753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askerville" charset="0"/>
                <a:ea typeface="Baskerville" charset="0"/>
                <a:cs typeface="Baskerville" charset="0"/>
              </a:rPr>
              <a:t>✓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4986C8-1352-9243-B111-30FB8015ED69}"/>
              </a:ext>
            </a:extLst>
          </p:cNvPr>
          <p:cNvSpPr txBox="1"/>
          <p:nvPr/>
        </p:nvSpPr>
        <p:spPr>
          <a:xfrm>
            <a:off x="3559471" y="3632498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askerville" charset="0"/>
                <a:ea typeface="Baskerville" charset="0"/>
                <a:cs typeface="Baskerville" charset="0"/>
              </a:rPr>
              <a:t>✓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1C65DA-0BD4-B348-8D94-D913FFFE15DD}"/>
              </a:ext>
            </a:extLst>
          </p:cNvPr>
          <p:cNvSpPr txBox="1"/>
          <p:nvPr/>
        </p:nvSpPr>
        <p:spPr>
          <a:xfrm>
            <a:off x="5670003" y="3602644"/>
            <a:ext cx="10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Baskerville" charset="0"/>
                <a:ea typeface="Baskerville" charset="0"/>
                <a:cs typeface="Baskerville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64770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34000" cy="580821"/>
          </a:xfrm>
        </p:spPr>
        <p:txBody>
          <a:bodyPr/>
          <a:lstStyle/>
          <a:p>
            <a:r>
              <a:rPr lang="en-US" dirty="0"/>
              <a:t>(Linear) Mixed Integer Programming Formulation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66569"/>
            <a:ext cx="8229600" cy="5389781"/>
          </a:xfrm>
        </p:spPr>
        <p:txBody>
          <a:bodyPr>
            <a:normAutofit/>
          </a:bodyPr>
          <a:lstStyle/>
          <a:p>
            <a:r>
              <a:rPr lang="en-US" dirty="0">
                <a:ea typeface="CMU Serif Roman" charset="0"/>
                <a:cs typeface="CMU Serif Roman" charset="0"/>
              </a:rPr>
              <a:t>Let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  <a:r>
              <a:rPr lang="en-US" i="1" baseline="-25000" dirty="0">
                <a:solidFill>
                  <a:schemeClr val="accent3"/>
                </a:solidFill>
                <a:latin typeface="Century Schoolbook" charset="0"/>
                <a:ea typeface="Century Schoolbook" charset="0"/>
                <a:cs typeface="Century Schoolbook" charset="0"/>
              </a:rPr>
              <a:t>I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ea typeface="CMU Serif Roman" charset="0"/>
                <a:cs typeface="CMU Serif Roman" charset="0"/>
              </a:rPr>
              <a:t>is a MIP formulation of </a:t>
            </a:r>
            <a:r>
              <a:rPr lang="en-US" i="1" dirty="0">
                <a:solidFill>
                  <a:schemeClr val="accent2"/>
                </a:solidFill>
                <a:latin typeface="Century Schoolbook" panose="02040604050505020304" pitchFamily="18" charset="0"/>
                <a:ea typeface="CMU Serif Roman" charset="0"/>
                <a:cs typeface="CMU Serif Roman" charset="0"/>
              </a:rPr>
              <a:t>S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 err="1">
                <a:ea typeface="CMU Serif Roman" charset="0"/>
                <a:cs typeface="CMU Serif Roman" charset="0"/>
              </a:rPr>
              <a:t>iff</a:t>
            </a:r>
            <a:endParaRPr lang="en-US" dirty="0">
              <a:ea typeface="CMU Serif Roman" charset="0"/>
              <a:cs typeface="CMU Serif Roman" charset="0"/>
            </a:endParaRPr>
          </a:p>
          <a:p>
            <a:endParaRPr lang="en-US" i="1" dirty="0">
              <a:solidFill>
                <a:schemeClr val="accent2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i="1" dirty="0">
                <a:latin typeface="Century Schoolbook" panose="02040604050505020304" pitchFamily="18" charset="0"/>
                <a:ea typeface="CMU Serif Roman" charset="0"/>
                <a:cs typeface="CMU Serif Roman" charset="0"/>
              </a:rPr>
              <a:t>x  =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ea typeface="CMU Serif Roman" charset="0"/>
                <a:cs typeface="CMU Serif Roman" charset="0"/>
              </a:rPr>
              <a:t>original integer and continuous variables</a:t>
            </a:r>
          </a:p>
          <a:p>
            <a:r>
              <a:rPr lang="en-US" i="1" dirty="0">
                <a:latin typeface="Century Schoolbook" panose="02040604050505020304" pitchFamily="18" charset="0"/>
                <a:ea typeface="CMU Serif Roman" charset="0"/>
                <a:cs typeface="CMU Serif Roman" charset="0"/>
              </a:rPr>
              <a:t>w =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>
                <a:ea typeface="CMU Serif Roman" charset="0"/>
                <a:cs typeface="CMU Serif Roman" charset="0"/>
              </a:rPr>
              <a:t>auxiliary integer and continuous variables</a:t>
            </a:r>
            <a:endParaRPr lang="en-US" i="1" dirty="0"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A formulation is </a:t>
            </a:r>
            <a:r>
              <a:rPr lang="en-US" i="1" dirty="0">
                <a:ea typeface="CMU Serif Roman" charset="0"/>
                <a:cs typeface="CMU Serif Roman" charset="0"/>
              </a:rPr>
              <a:t>integral</a:t>
            </a:r>
            <a:r>
              <a:rPr lang="en-US" dirty="0">
                <a:ea typeface="CMU Serif Roman" charset="0"/>
                <a:cs typeface="CMU Serif Roman" charset="0"/>
              </a:rPr>
              <a:t> or </a:t>
            </a:r>
            <a:r>
              <a:rPr lang="en-US" i="1" dirty="0">
                <a:ea typeface="CMU Serif Roman" charset="0"/>
                <a:cs typeface="CMU Serif Roman" charset="0"/>
              </a:rPr>
              <a:t>ideal </a:t>
            </a:r>
            <a:r>
              <a:rPr lang="en-US" dirty="0" err="1">
                <a:ea typeface="CMU Serif Roman" charset="0"/>
                <a:cs typeface="CMU Serif Roman" charset="0"/>
              </a:rPr>
              <a:t>iff</a:t>
            </a:r>
            <a:r>
              <a:rPr lang="en-US" dirty="0">
                <a:ea typeface="CMU Serif Roman" charset="0"/>
                <a:cs typeface="CMU Serif Roman" charset="0"/>
              </a:rPr>
              <a:t> </a:t>
            </a:r>
            <a:endParaRPr lang="en-US" i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06" y="2001329"/>
            <a:ext cx="7053693" cy="277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06" y="1525094"/>
            <a:ext cx="1317106" cy="361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6" y="2918377"/>
            <a:ext cx="5347294" cy="361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780" y="5998793"/>
            <a:ext cx="5513200" cy="380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194" y="2424513"/>
            <a:ext cx="6369806" cy="36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936" y="3799283"/>
            <a:ext cx="2365091" cy="3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Integral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If </a:t>
            </a:r>
            <a:r>
              <a:rPr lang="en-US" i="1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i="1" baseline="-25000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dirty="0"/>
              <a:t>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a formulation of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S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then: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If </a:t>
            </a:r>
            <a:r>
              <a:rPr lang="en-US" i="1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i="1" baseline="-25000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dirty="0"/>
              <a:t>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an ideal formulation of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S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then: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 practice,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S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one of many constraints: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Ideal (or strong) formulations tend to be more effective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0" y="2061852"/>
            <a:ext cx="7535450" cy="569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6" y="3576110"/>
            <a:ext cx="7826400" cy="53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Polyhedral Theory? </a:t>
            </a:r>
            <a:r>
              <a:rPr lang="en-US" dirty="0">
                <a:solidFill>
                  <a:schemeClr val="accent2"/>
                </a:solidFill>
              </a:rPr>
              <a:t>LP Relaxation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95" y="2034226"/>
            <a:ext cx="2968242" cy="274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2173459"/>
            <a:ext cx="4079423" cy="246547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990738" y="3100710"/>
            <a:ext cx="2416257" cy="61189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Piecewise Linear Network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1686" y="5210430"/>
            <a:ext cx="8229600" cy="1465181"/>
          </a:xfrm>
        </p:spPr>
        <p:txBody>
          <a:bodyPr/>
          <a:lstStyle/>
          <a:p>
            <a:r>
              <a:rPr lang="en-US" dirty="0"/>
              <a:t>Network flow or </a:t>
            </a:r>
            <a:r>
              <a:rPr lang="en-US"/>
              <a:t>transportation problem</a:t>
            </a:r>
            <a:endParaRPr lang="en-US" dirty="0"/>
          </a:p>
          <a:p>
            <a:r>
              <a:rPr lang="en-US" dirty="0"/>
              <a:t>Economies of scale for transportation costs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2" y="1492844"/>
            <a:ext cx="3695250" cy="2885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00" y="1120450"/>
            <a:ext cx="815900" cy="36815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5181842" y="1714111"/>
            <a:ext cx="3326638" cy="1831704"/>
            <a:chOff x="5073842" y="1213626"/>
            <a:chExt cx="3326638" cy="1831704"/>
          </a:xfrm>
        </p:grpSpPr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073842" y="1396490"/>
              <a:ext cx="501842" cy="5029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554052" y="1404540"/>
              <a:ext cx="501842" cy="5029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6554052" y="2542410"/>
              <a:ext cx="501842" cy="5029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5073842" y="2542410"/>
              <a:ext cx="501842" cy="5029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898638" y="1899410"/>
              <a:ext cx="501842" cy="5029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0" idx="6"/>
              <a:endCxn id="11" idx="2"/>
            </p:cNvCxnSpPr>
            <p:nvPr/>
          </p:nvCxnSpPr>
          <p:spPr>
            <a:xfrm>
              <a:off x="5575684" y="1647950"/>
              <a:ext cx="978368" cy="80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4"/>
              <a:endCxn id="13" idx="0"/>
            </p:cNvCxnSpPr>
            <p:nvPr/>
          </p:nvCxnSpPr>
          <p:spPr>
            <a:xfrm>
              <a:off x="5324763" y="1899410"/>
              <a:ext cx="0" cy="643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5"/>
              <a:endCxn id="12" idx="1"/>
            </p:cNvCxnSpPr>
            <p:nvPr/>
          </p:nvCxnSpPr>
          <p:spPr>
            <a:xfrm>
              <a:off x="5502191" y="1825759"/>
              <a:ext cx="1125354" cy="79030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6"/>
              <a:endCxn id="12" idx="2"/>
            </p:cNvCxnSpPr>
            <p:nvPr/>
          </p:nvCxnSpPr>
          <p:spPr>
            <a:xfrm>
              <a:off x="5575684" y="2793870"/>
              <a:ext cx="978368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1" idx="4"/>
              <a:endCxn id="12" idx="0"/>
            </p:cNvCxnSpPr>
            <p:nvPr/>
          </p:nvCxnSpPr>
          <p:spPr>
            <a:xfrm>
              <a:off x="6804973" y="1907460"/>
              <a:ext cx="0" cy="6349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  <a:endCxn id="14" idx="1"/>
            </p:cNvCxnSpPr>
            <p:nvPr/>
          </p:nvCxnSpPr>
          <p:spPr>
            <a:xfrm>
              <a:off x="7055894" y="1656000"/>
              <a:ext cx="916237" cy="31706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6"/>
              <a:endCxn id="14" idx="3"/>
            </p:cNvCxnSpPr>
            <p:nvPr/>
          </p:nvCxnSpPr>
          <p:spPr>
            <a:xfrm flipV="1">
              <a:off x="7055894" y="2328679"/>
              <a:ext cx="916237" cy="46519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0822" y="1213626"/>
              <a:ext cx="408092" cy="256515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86" y="3911794"/>
            <a:ext cx="408092" cy="2565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82" y="4468093"/>
            <a:ext cx="4203154" cy="3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23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MIP Formulation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5600"/>
            <a:ext cx="3373691" cy="1908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938400" y="1245600"/>
            <a:ext cx="4578050" cy="1983869"/>
            <a:chOff x="3938400" y="1245600"/>
            <a:chExt cx="4578050" cy="19838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1245600"/>
              <a:ext cx="3030050" cy="1983869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3938400" y="2199600"/>
              <a:ext cx="943200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57200" y="3153600"/>
            <a:ext cx="6730723" cy="2984227"/>
            <a:chOff x="457200" y="3153600"/>
            <a:chExt cx="6730723" cy="298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651277"/>
              <a:ext cx="3896370" cy="2486550"/>
            </a:xfrm>
            <a:prstGeom prst="rect">
              <a:avLst/>
            </a:prstGeom>
          </p:spPr>
        </p:pic>
        <p:cxnSp>
          <p:nvCxnSpPr>
            <p:cNvPr id="14" name="Elbow Connector 13"/>
            <p:cNvCxnSpPr/>
            <p:nvPr/>
          </p:nvCxnSpPr>
          <p:spPr>
            <a:xfrm rot="10800000" flipV="1">
              <a:off x="4485600" y="3355200"/>
              <a:ext cx="2570294" cy="2196000"/>
            </a:xfrm>
            <a:prstGeom prst="bentConnector3">
              <a:avLst>
                <a:gd name="adj1" fmla="val 138"/>
              </a:avLst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753781" y="5012208"/>
              <a:ext cx="2434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</a:rPr>
                <a:t>MIP Formulation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4125600" y="3153600"/>
              <a:ext cx="1360800" cy="92880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799" y="6124535"/>
            <a:ext cx="3096969" cy="2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Strong, but not Necessarily Ideal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0" y="1419276"/>
            <a:ext cx="5504400" cy="3512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0" y="3868729"/>
            <a:ext cx="3845536" cy="1137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5564" y="4018062"/>
            <a:ext cx="3657972" cy="93340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11164" y="4206695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Ideal for each </a:t>
            </a:r>
            <a:r>
              <a:rPr lang="en-US" sz="2400" dirty="0" err="1">
                <a:latin typeface="CMU Serif Roman" charset="0"/>
                <a:ea typeface="CMU Serif Roman" charset="0"/>
                <a:cs typeface="CMU Serif Roman" charset="0"/>
              </a:rPr>
              <a:t>i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36000" y="2728800"/>
            <a:ext cx="3945600" cy="2351833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3409" y="5337670"/>
            <a:ext cx="5501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CMU Serif Roman" charset="0"/>
                <a:ea typeface="CMU Serif Roman" charset="0"/>
                <a:cs typeface="CMU Serif Roman" charset="0"/>
              </a:rPr>
              <a:t>Not necessarily ideal for complete problem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66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0013" b="-30013"/>
          <a:stretch/>
        </p:blipFill>
        <p:spPr>
          <a:xfrm>
            <a:off x="677331" y="2681829"/>
            <a:ext cx="3527779" cy="52382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492375" y="436273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89554" y="2807705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3233" y="4374026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03665" y="5940347"/>
            <a:ext cx="27432" cy="4221"/>
          </a:xfrm>
          <a:prstGeom prst="line">
            <a:avLst/>
          </a:prstGeom>
          <a:ln w="31750">
            <a:solidFill>
              <a:schemeClr val="accent2"/>
            </a:solidFill>
            <a:headEnd type="non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4"/>
          <p:cNvSpPr>
            <a:spLocks noGrp="1"/>
          </p:cNvSpPr>
          <p:nvPr>
            <p:ph idx="1"/>
          </p:nvPr>
        </p:nvSpPr>
        <p:spPr>
          <a:xfrm>
            <a:off x="461255" y="1105741"/>
            <a:ext cx="4404436" cy="1774473"/>
          </a:xfrm>
        </p:spPr>
        <p:txBody>
          <a:bodyPr>
            <a:normAutofit/>
          </a:bodyPr>
          <a:lstStyle/>
          <a:p>
            <a:r>
              <a:rPr lang="en-US" sz="2400" dirty="0"/>
              <a:t>Pure Integer                    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947615" y="2797771"/>
            <a:ext cx="1582616" cy="3135923"/>
          </a:xfrm>
          <a:custGeom>
            <a:avLst/>
            <a:gdLst>
              <a:gd name="connsiteX0" fmla="*/ 0 w 1582616"/>
              <a:gd name="connsiteY0" fmla="*/ 1572846 h 3135923"/>
              <a:gd name="connsiteX1" fmla="*/ 1582616 w 1582616"/>
              <a:gd name="connsiteY1" fmla="*/ 3135923 h 3135923"/>
              <a:gd name="connsiteX2" fmla="*/ 1563077 w 1582616"/>
              <a:gd name="connsiteY2" fmla="*/ 0 h 3135923"/>
              <a:gd name="connsiteX3" fmla="*/ 0 w 1582616"/>
              <a:gd name="connsiteY3" fmla="*/ 1572846 h 31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616" h="3135923">
                <a:moveTo>
                  <a:pt x="0" y="1572846"/>
                </a:moveTo>
                <a:lnTo>
                  <a:pt x="1582616" y="3135923"/>
                </a:lnTo>
                <a:lnTo>
                  <a:pt x="1563077" y="0"/>
                </a:lnTo>
                <a:lnTo>
                  <a:pt x="0" y="1572846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49911" y="2636668"/>
            <a:ext cx="2352582" cy="3773010"/>
          </a:xfrm>
          <a:custGeom>
            <a:avLst/>
            <a:gdLst>
              <a:gd name="connsiteX0" fmla="*/ 0 w 2352582"/>
              <a:gd name="connsiteY0" fmla="*/ 1722268 h 3773010"/>
              <a:gd name="connsiteX1" fmla="*/ 1615736 w 2352582"/>
              <a:gd name="connsiteY1" fmla="*/ 3773010 h 3773010"/>
              <a:gd name="connsiteX2" fmla="*/ 2352582 w 2352582"/>
              <a:gd name="connsiteY2" fmla="*/ 2778711 h 3773010"/>
              <a:gd name="connsiteX3" fmla="*/ 1961965 w 2352582"/>
              <a:gd name="connsiteY3" fmla="*/ 0 h 3773010"/>
              <a:gd name="connsiteX4" fmla="*/ 710213 w 2352582"/>
              <a:gd name="connsiteY4" fmla="*/ 8878 h 3773010"/>
              <a:gd name="connsiteX5" fmla="*/ 0 w 2352582"/>
              <a:gd name="connsiteY5" fmla="*/ 1722268 h 377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2582" h="3773010">
                <a:moveTo>
                  <a:pt x="0" y="1722268"/>
                </a:moveTo>
                <a:lnTo>
                  <a:pt x="1615736" y="3773010"/>
                </a:lnTo>
                <a:lnTo>
                  <a:pt x="2352582" y="2778711"/>
                </a:lnTo>
                <a:lnTo>
                  <a:pt x="1961965" y="0"/>
                </a:lnTo>
                <a:lnTo>
                  <a:pt x="710213" y="8878"/>
                </a:lnTo>
                <a:lnTo>
                  <a:pt x="0" y="1722268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31" y="1156554"/>
            <a:ext cx="1183939" cy="371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7" y="1811929"/>
            <a:ext cx="3627388" cy="3947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46" y="6424068"/>
            <a:ext cx="1960347" cy="3421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126C00-105C-344F-A52E-3640F98C2917}"/>
              </a:ext>
            </a:extLst>
          </p:cNvPr>
          <p:cNvCxnSpPr>
            <a:cxnSpLocks/>
          </p:cNvCxnSpPr>
          <p:nvPr/>
        </p:nvCxnSpPr>
        <p:spPr>
          <a:xfrm>
            <a:off x="677331" y="2629330"/>
            <a:ext cx="4530289" cy="228638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378835-7F2F-D543-AD5E-BF287D515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144" y="3344022"/>
            <a:ext cx="3348467" cy="5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455958" y="2142669"/>
            <a:ext cx="4230842" cy="4130452"/>
            <a:chOff x="4455958" y="1995712"/>
            <a:chExt cx="4230842" cy="41304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958" y="1995712"/>
              <a:ext cx="4230842" cy="34852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631" y="5510130"/>
              <a:ext cx="2552141" cy="616034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0-1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5839"/>
            <a:ext cx="8229600" cy="4794470"/>
          </a:xfrm>
        </p:spPr>
        <p:txBody>
          <a:bodyPr/>
          <a:lstStyle/>
          <a:p>
            <a:r>
              <a:rPr lang="en-US" dirty="0"/>
              <a:t>Modeling Finite Alternatives = Unions of </a:t>
            </a:r>
            <a:r>
              <a:rPr lang="en-US" dirty="0" err="1"/>
              <a:t>Polyhedra</a:t>
            </a:r>
            <a:endParaRPr lang="en-US" dirty="0"/>
          </a:p>
          <a:p>
            <a:pPr lvl="1"/>
            <a:r>
              <a:rPr lang="en-US" dirty="0"/>
              <a:t>Bounded or unbounded </a:t>
            </a:r>
            <a:r>
              <a:rPr lang="en-US" dirty="0" err="1"/>
              <a:t>polyhedra</a:t>
            </a:r>
            <a:r>
              <a:rPr lang="en-US" dirty="0"/>
              <a:t>, but bounded for now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34277" y="3388254"/>
            <a:ext cx="2311027" cy="2579837"/>
            <a:chOff x="4134277" y="3241297"/>
            <a:chExt cx="2311027" cy="2579837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277" y="5427434"/>
              <a:ext cx="393700" cy="3937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4455958" y="3241297"/>
              <a:ext cx="1989346" cy="2073333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86542" y="2326371"/>
            <a:ext cx="3593828" cy="3869413"/>
            <a:chOff x="686542" y="2179414"/>
            <a:chExt cx="3593828" cy="386941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42" y="3241297"/>
              <a:ext cx="2807530" cy="28075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970" y="2179414"/>
              <a:ext cx="3581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08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Piecewise Linear Function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4176" y="3043153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657" y="3032002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506" y="331497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334" y="4049986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8695A-99D3-854E-AC9D-56361092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" y="1186350"/>
            <a:ext cx="3942459" cy="1279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11" y="3676427"/>
            <a:ext cx="5375094" cy="747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6753240" y="4929526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AB794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i="1" baseline="-25000" dirty="0">
                <a:solidFill>
                  <a:srgbClr val="AB7942"/>
                </a:solidFill>
                <a:latin typeface="Century Schoolbook" panose="02040604050505020304" pitchFamily="18" charset="0"/>
              </a:rPr>
              <a:t>i</a:t>
            </a:r>
            <a:endParaRPr lang="en-US" sz="2800" i="1" dirty="0">
              <a:solidFill>
                <a:srgbClr val="AB794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6827277" y="2992405"/>
            <a:ext cx="350783" cy="3368261"/>
          </a:xfrm>
          <a:prstGeom prst="rightBrace">
            <a:avLst>
              <a:gd name="adj1" fmla="val 55640"/>
              <a:gd name="adj2" fmla="val 50770"/>
            </a:avLst>
          </a:prstGeom>
          <a:ln w="28575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9271" y="3436864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9271" y="4239533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2797069"/>
            <a:ext cx="3005091" cy="26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3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Very Bad </a:t>
            </a:r>
            <a:r>
              <a:rPr lang="en-US" dirty="0"/>
              <a:t>Formulation for PWL Function : Big-M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7" y="1166785"/>
            <a:ext cx="5104202" cy="709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8695A-99D3-854E-AC9D-56361092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8" y="5103471"/>
            <a:ext cx="3942459" cy="1279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53ECF0-CA17-9246-AE8D-F963EBAB7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596" y="5107204"/>
            <a:ext cx="3675594" cy="5102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D5262C-E2E6-FD43-9FEF-06A3F1B1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196" y="5815326"/>
            <a:ext cx="3725994" cy="517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2809" y="1202940"/>
            <a:ext cx="223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Not Ideal!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3871" y="2306622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352" y="2295471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201" y="257844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029" y="331345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8966" y="2700333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8966" y="35030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8" y="2060538"/>
            <a:ext cx="3005091" cy="2678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247" y="2240731"/>
            <a:ext cx="5129943" cy="27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10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“Better” Formulation : Convex Combination (CC)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7" y="1166785"/>
            <a:ext cx="5104202" cy="709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8695A-99D3-854E-AC9D-56361092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8" y="5103471"/>
            <a:ext cx="3942459" cy="1279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4681" y="1033663"/>
            <a:ext cx="3194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“Stronger</a:t>
            </a:r>
            <a:r>
              <a:rPr lang="en-US" sz="2800">
                <a:solidFill>
                  <a:srgbClr val="FF0000"/>
                </a:solidFill>
              </a:rPr>
              <a:t>” than Big-M, but still not ideal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926" y="2169564"/>
            <a:ext cx="4849113" cy="4236097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3871" y="2306622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352" y="2295471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201" y="257844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029" y="331345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8966" y="2700333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8966" y="35030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38" y="2060538"/>
            <a:ext cx="3005091" cy="26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0" y="1083676"/>
            <a:ext cx="3486868" cy="3107861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051200" y="1324800"/>
            <a:ext cx="2462400" cy="2167200"/>
          </a:xfrm>
          <a:custGeom>
            <a:avLst/>
            <a:gdLst>
              <a:gd name="connsiteX0" fmla="*/ 2462400 w 2462400"/>
              <a:gd name="connsiteY0" fmla="*/ 2167200 h 2167200"/>
              <a:gd name="connsiteX1" fmla="*/ 1231200 w 2462400"/>
              <a:gd name="connsiteY1" fmla="*/ 0 h 2167200"/>
              <a:gd name="connsiteX2" fmla="*/ 576000 w 2462400"/>
              <a:gd name="connsiteY2" fmla="*/ 532800 h 2167200"/>
              <a:gd name="connsiteX3" fmla="*/ 0 w 2462400"/>
              <a:gd name="connsiteY3" fmla="*/ 1857600 h 2167200"/>
              <a:gd name="connsiteX4" fmla="*/ 2462400 w 2462400"/>
              <a:gd name="connsiteY4" fmla="*/ 2167200 h 21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2400" h="2167200">
                <a:moveTo>
                  <a:pt x="2462400" y="2167200"/>
                </a:moveTo>
                <a:lnTo>
                  <a:pt x="1231200" y="0"/>
                </a:lnTo>
                <a:lnTo>
                  <a:pt x="576000" y="532800"/>
                </a:lnTo>
                <a:lnTo>
                  <a:pt x="0" y="1857600"/>
                </a:lnTo>
                <a:lnTo>
                  <a:pt x="2462400" y="216720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“Relatively” strong = “Convex Hull” or “Sharp”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94758" y="5777476"/>
            <a:ext cx="6066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ea typeface="CMU Serif Roman" charset="0"/>
                <a:cs typeface="CMU Serif Roman" charset="0"/>
              </a:rPr>
              <a:t>Not integral, but LP relaxation gives convex hull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15" y="1199056"/>
            <a:ext cx="4137484" cy="339185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080000" y="1368000"/>
            <a:ext cx="2404800" cy="2124000"/>
            <a:chOff x="1080000" y="1368000"/>
            <a:chExt cx="2404800" cy="2124000"/>
          </a:xfrm>
        </p:grpSpPr>
        <p:sp>
          <p:nvSpPr>
            <p:cNvPr id="19" name="Freeform 18"/>
            <p:cNvSpPr/>
            <p:nvPr/>
          </p:nvSpPr>
          <p:spPr>
            <a:xfrm>
              <a:off x="1080000" y="1368000"/>
              <a:ext cx="2404800" cy="2124000"/>
            </a:xfrm>
            <a:custGeom>
              <a:avLst/>
              <a:gdLst>
                <a:gd name="connsiteX0" fmla="*/ 0 w 2404800"/>
                <a:gd name="connsiteY0" fmla="*/ 1807200 h 2124000"/>
                <a:gd name="connsiteX1" fmla="*/ 590400 w 2404800"/>
                <a:gd name="connsiteY1" fmla="*/ 482400 h 2124000"/>
                <a:gd name="connsiteX2" fmla="*/ 1202400 w 2404800"/>
                <a:gd name="connsiteY2" fmla="*/ 0 h 2124000"/>
                <a:gd name="connsiteX3" fmla="*/ 2404800 w 2404800"/>
                <a:gd name="connsiteY3" fmla="*/ 2124000 h 21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4800" h="2124000">
                  <a:moveTo>
                    <a:pt x="0" y="1807200"/>
                  </a:moveTo>
                  <a:lnTo>
                    <a:pt x="590400" y="482400"/>
                  </a:lnTo>
                  <a:lnTo>
                    <a:pt x="1202400" y="0"/>
                  </a:lnTo>
                  <a:lnTo>
                    <a:pt x="2404800" y="2124000"/>
                  </a:lnTo>
                </a:path>
              </a:pathLst>
            </a:custGeom>
            <a:noFill/>
            <a:ln w="444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01159" y="1368000"/>
              <a:ext cx="3898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dirty="0">
                  <a:solidFill>
                    <a:schemeClr val="accent2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</a:t>
              </a:r>
              <a:endParaRPr lang="en-US" sz="32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74" y="4382243"/>
            <a:ext cx="3942459" cy="1279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730" y="3406094"/>
            <a:ext cx="1113670" cy="3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968306"/>
          </a:xfrm>
        </p:spPr>
        <p:txBody>
          <a:bodyPr/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A MIP formulation </a:t>
            </a:r>
            <a:r>
              <a:rPr lang="en-US" i="1" dirty="0">
                <a:solidFill>
                  <a:schemeClr val="accent3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i="1" baseline="-25000" dirty="0">
                <a:solidFill>
                  <a:schemeClr val="accent3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of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S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</a:t>
            </a:r>
            <a:r>
              <a:rPr lang="en-US" i="1" dirty="0">
                <a:solidFill>
                  <a:schemeClr val="accent4"/>
                </a:solidFill>
                <a:latin typeface="CMU Serif Roman" charset="0"/>
                <a:ea typeface="CMU Serif Roman" charset="0"/>
                <a:cs typeface="CMU Serif Roman" charset="0"/>
              </a:rPr>
              <a:t>sharp or convex hull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iff</a:t>
            </a:r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If </a:t>
            </a:r>
            <a:r>
              <a:rPr lang="en-US" i="1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i="1" baseline="-25000" dirty="0">
                <a:solidFill>
                  <a:srgbClr val="9BBB59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dirty="0"/>
              <a:t>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is a </a:t>
            </a:r>
            <a:r>
              <a:rPr lang="en-US" i="1" dirty="0">
                <a:solidFill>
                  <a:schemeClr val="accent4"/>
                </a:solidFill>
                <a:latin typeface="CMU Serif Roman" charset="0"/>
                <a:ea typeface="CMU Serif Roman" charset="0"/>
                <a:cs typeface="CMU Serif Roman" charset="0"/>
              </a:rPr>
              <a:t>sharp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formulation of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S 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then: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CC is a sharp formulation for piecewise linear functions, but </a:t>
            </a:r>
            <a:r>
              <a:rPr lang="en-US" dirty="0">
                <a:solidFill>
                  <a:schemeClr val="accent6"/>
                </a:solidFill>
                <a:latin typeface="CMU Serif Roman" charset="0"/>
                <a:ea typeface="CMU Serif Roman" charset="0"/>
                <a:cs typeface="CMU Serif Roman" charset="0"/>
              </a:rPr>
              <a:t>Big-M is not sharp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. 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CMU Serif Roman" charset="0"/>
                <a:ea typeface="CMU Serif Roman" charset="0"/>
                <a:cs typeface="CMU Serif Roman" charset="0"/>
              </a:rPr>
              <a:t>Exercise: Show for </a:t>
            </a:r>
            <a:r>
              <a:rPr lang="en-US" i="1" dirty="0">
                <a:solidFill>
                  <a:schemeClr val="accent6"/>
                </a:solidFill>
                <a:latin typeface="CMU Serif Roman" charset="0"/>
                <a:ea typeface="CMU Serif Roman" charset="0"/>
                <a:cs typeface="CMU Serif Roman" charset="0"/>
              </a:rPr>
              <a:t>x=2</a:t>
            </a:r>
            <a:r>
              <a:rPr lang="en-US" dirty="0">
                <a:solidFill>
                  <a:schemeClr val="accent6"/>
                </a:solidFill>
                <a:latin typeface="CMU Serif Roman" charset="0"/>
                <a:ea typeface="CMU Serif Roman" charset="0"/>
                <a:cs typeface="CMU Serif Roman" charset="0"/>
              </a:rPr>
              <a:t> 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78" y="5294726"/>
            <a:ext cx="2264797" cy="1061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76" y="3919527"/>
            <a:ext cx="7516800" cy="513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32" y="2130139"/>
            <a:ext cx="3822589" cy="4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88" y="1184175"/>
            <a:ext cx="2545270" cy="287237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84175"/>
            <a:ext cx="8229600" cy="4941989"/>
          </a:xfrm>
        </p:spPr>
        <p:txBody>
          <a:bodyPr/>
          <a:lstStyle/>
          <a:p>
            <a:r>
              <a:rPr lang="en-US" dirty="0"/>
              <a:t>Finite set </a:t>
            </a:r>
          </a:p>
          <a:p>
            <a:r>
              <a:rPr lang="en-US" dirty="0"/>
              <a:t>Conic Hull: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Convex Hull: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 and Convex Combinations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89133" y="4964557"/>
            <a:ext cx="7939197" cy="1241810"/>
            <a:chOff x="489133" y="4964557"/>
            <a:chExt cx="7939197" cy="1241810"/>
          </a:xfrm>
        </p:grpSpPr>
        <p:grpSp>
          <p:nvGrpSpPr>
            <p:cNvPr id="12" name="Group 11"/>
            <p:cNvGrpSpPr/>
            <p:nvPr/>
          </p:nvGrpSpPr>
          <p:grpSpPr>
            <a:xfrm>
              <a:off x="7416034" y="4964557"/>
              <a:ext cx="1012296" cy="894068"/>
              <a:chOff x="5249489" y="1546073"/>
              <a:chExt cx="1012296" cy="894068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5342021" y="1629420"/>
                <a:ext cx="838773" cy="742520"/>
              </a:xfrm>
              <a:custGeom>
                <a:avLst/>
                <a:gdLst>
                  <a:gd name="connsiteX0" fmla="*/ 6875 w 838773"/>
                  <a:gd name="connsiteY0" fmla="*/ 0 h 742520"/>
                  <a:gd name="connsiteX1" fmla="*/ 0 w 838773"/>
                  <a:gd name="connsiteY1" fmla="*/ 742520 h 742520"/>
                  <a:gd name="connsiteX2" fmla="*/ 838773 w 838773"/>
                  <a:gd name="connsiteY2" fmla="*/ 371260 h 742520"/>
                  <a:gd name="connsiteX3" fmla="*/ 6875 w 838773"/>
                  <a:gd name="connsiteY3" fmla="*/ 0 h 742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8773" h="742520">
                    <a:moveTo>
                      <a:pt x="6875" y="0"/>
                    </a:moveTo>
                    <a:cubicBezTo>
                      <a:pt x="4583" y="247507"/>
                      <a:pt x="2292" y="495013"/>
                      <a:pt x="0" y="742520"/>
                    </a:cubicBezTo>
                    <a:lnTo>
                      <a:pt x="838773" y="371260"/>
                    </a:lnTo>
                    <a:lnTo>
                      <a:pt x="6875" y="0"/>
                    </a:lnTo>
                    <a:close/>
                  </a:path>
                </a:pathLst>
              </a:custGeom>
              <a:solidFill>
                <a:schemeClr val="accent2">
                  <a:alpha val="69000"/>
                </a:schemeClr>
              </a:solidFill>
              <a:ln w="317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5256425" y="1546073"/>
                <a:ext cx="165502" cy="160390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5249489" y="2279751"/>
                <a:ext cx="165502" cy="160390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096283" y="1916512"/>
                <a:ext cx="165502" cy="160390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33" y="5377790"/>
              <a:ext cx="6043290" cy="82857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19" y="4332174"/>
            <a:ext cx="3658211" cy="81542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483302" y="1244409"/>
            <a:ext cx="2048806" cy="2454442"/>
            <a:chOff x="6483302" y="1244409"/>
            <a:chExt cx="2048806" cy="2454442"/>
          </a:xfrm>
        </p:grpSpPr>
        <p:sp>
          <p:nvSpPr>
            <p:cNvPr id="23" name="Freeform 22"/>
            <p:cNvSpPr/>
            <p:nvPr/>
          </p:nvSpPr>
          <p:spPr>
            <a:xfrm>
              <a:off x="6483302" y="1244409"/>
              <a:ext cx="2048806" cy="2454442"/>
            </a:xfrm>
            <a:custGeom>
              <a:avLst/>
              <a:gdLst>
                <a:gd name="connsiteX0" fmla="*/ 0 w 2048806"/>
                <a:gd name="connsiteY0" fmla="*/ 2454442 h 2454442"/>
                <a:gd name="connsiteX1" fmla="*/ 1106906 w 2048806"/>
                <a:gd name="connsiteY1" fmla="*/ 0 h 2454442"/>
                <a:gd name="connsiteX2" fmla="*/ 1168782 w 2048806"/>
                <a:gd name="connsiteY2" fmla="*/ 13750 h 2454442"/>
                <a:gd name="connsiteX3" fmla="*/ 1189408 w 2048806"/>
                <a:gd name="connsiteY3" fmla="*/ 27501 h 2454442"/>
                <a:gd name="connsiteX4" fmla="*/ 1223784 w 2048806"/>
                <a:gd name="connsiteY4" fmla="*/ 48126 h 2454442"/>
                <a:gd name="connsiteX5" fmla="*/ 1278785 w 2048806"/>
                <a:gd name="connsiteY5" fmla="*/ 61877 h 2454442"/>
                <a:gd name="connsiteX6" fmla="*/ 1347537 w 2048806"/>
                <a:gd name="connsiteY6" fmla="*/ 96253 h 2454442"/>
                <a:gd name="connsiteX7" fmla="*/ 1388788 w 2048806"/>
                <a:gd name="connsiteY7" fmla="*/ 116878 h 2454442"/>
                <a:gd name="connsiteX8" fmla="*/ 1423164 w 2048806"/>
                <a:gd name="connsiteY8" fmla="*/ 123753 h 2454442"/>
                <a:gd name="connsiteX9" fmla="*/ 1443790 w 2048806"/>
                <a:gd name="connsiteY9" fmla="*/ 137504 h 2454442"/>
                <a:gd name="connsiteX10" fmla="*/ 1491916 w 2048806"/>
                <a:gd name="connsiteY10" fmla="*/ 151254 h 2454442"/>
                <a:gd name="connsiteX11" fmla="*/ 1540042 w 2048806"/>
                <a:gd name="connsiteY11" fmla="*/ 192505 h 2454442"/>
                <a:gd name="connsiteX12" fmla="*/ 1574418 w 2048806"/>
                <a:gd name="connsiteY12" fmla="*/ 199380 h 2454442"/>
                <a:gd name="connsiteX13" fmla="*/ 1622545 w 2048806"/>
                <a:gd name="connsiteY13" fmla="*/ 226881 h 2454442"/>
                <a:gd name="connsiteX14" fmla="*/ 1643170 w 2048806"/>
                <a:gd name="connsiteY14" fmla="*/ 247507 h 2454442"/>
                <a:gd name="connsiteX15" fmla="*/ 1739423 w 2048806"/>
                <a:gd name="connsiteY15" fmla="*/ 309383 h 2454442"/>
                <a:gd name="connsiteX16" fmla="*/ 1787549 w 2048806"/>
                <a:gd name="connsiteY16" fmla="*/ 350635 h 2454442"/>
                <a:gd name="connsiteX17" fmla="*/ 1842551 w 2048806"/>
                <a:gd name="connsiteY17" fmla="*/ 391886 h 2454442"/>
                <a:gd name="connsiteX18" fmla="*/ 1856301 w 2048806"/>
                <a:gd name="connsiteY18" fmla="*/ 412511 h 2454442"/>
                <a:gd name="connsiteX19" fmla="*/ 1876927 w 2048806"/>
                <a:gd name="connsiteY19" fmla="*/ 446887 h 2454442"/>
                <a:gd name="connsiteX20" fmla="*/ 1897552 w 2048806"/>
                <a:gd name="connsiteY20" fmla="*/ 467513 h 2454442"/>
                <a:gd name="connsiteX21" fmla="*/ 1925053 w 2048806"/>
                <a:gd name="connsiteY21" fmla="*/ 508764 h 2454442"/>
                <a:gd name="connsiteX22" fmla="*/ 1945678 w 2048806"/>
                <a:gd name="connsiteY22" fmla="*/ 536265 h 2454442"/>
                <a:gd name="connsiteX23" fmla="*/ 1973179 w 2048806"/>
                <a:gd name="connsiteY23" fmla="*/ 563765 h 2454442"/>
                <a:gd name="connsiteX24" fmla="*/ 1980054 w 2048806"/>
                <a:gd name="connsiteY24" fmla="*/ 584391 h 2454442"/>
                <a:gd name="connsiteX25" fmla="*/ 1993805 w 2048806"/>
                <a:gd name="connsiteY25" fmla="*/ 598141 h 2454442"/>
                <a:gd name="connsiteX26" fmla="*/ 2014430 w 2048806"/>
                <a:gd name="connsiteY26" fmla="*/ 625642 h 2454442"/>
                <a:gd name="connsiteX27" fmla="*/ 2028181 w 2048806"/>
                <a:gd name="connsiteY27" fmla="*/ 666893 h 2454442"/>
                <a:gd name="connsiteX28" fmla="*/ 2048806 w 2048806"/>
                <a:gd name="connsiteY28" fmla="*/ 694394 h 2454442"/>
                <a:gd name="connsiteX29" fmla="*/ 0 w 2048806"/>
                <a:gd name="connsiteY29" fmla="*/ 2454442 h 24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48806" h="2454442">
                  <a:moveTo>
                    <a:pt x="0" y="2454442"/>
                  </a:moveTo>
                  <a:lnTo>
                    <a:pt x="1106906" y="0"/>
                  </a:lnTo>
                  <a:cubicBezTo>
                    <a:pt x="1127531" y="4583"/>
                    <a:pt x="1148738" y="7069"/>
                    <a:pt x="1168782" y="13750"/>
                  </a:cubicBezTo>
                  <a:cubicBezTo>
                    <a:pt x="1176621" y="16363"/>
                    <a:pt x="1182401" y="23122"/>
                    <a:pt x="1189408" y="27501"/>
                  </a:cubicBezTo>
                  <a:cubicBezTo>
                    <a:pt x="1200740" y="34583"/>
                    <a:pt x="1211312" y="43329"/>
                    <a:pt x="1223784" y="48126"/>
                  </a:cubicBezTo>
                  <a:cubicBezTo>
                    <a:pt x="1241422" y="54910"/>
                    <a:pt x="1261172" y="55027"/>
                    <a:pt x="1278785" y="61877"/>
                  </a:cubicBezTo>
                  <a:cubicBezTo>
                    <a:pt x="1302665" y="71164"/>
                    <a:pt x="1324620" y="84794"/>
                    <a:pt x="1347537" y="96253"/>
                  </a:cubicBezTo>
                  <a:cubicBezTo>
                    <a:pt x="1361287" y="103128"/>
                    <a:pt x="1373713" y="113863"/>
                    <a:pt x="1388788" y="116878"/>
                  </a:cubicBezTo>
                  <a:lnTo>
                    <a:pt x="1423164" y="123753"/>
                  </a:lnTo>
                  <a:cubicBezTo>
                    <a:pt x="1430039" y="128337"/>
                    <a:pt x="1436399" y="133809"/>
                    <a:pt x="1443790" y="137504"/>
                  </a:cubicBezTo>
                  <a:cubicBezTo>
                    <a:pt x="1453653" y="142436"/>
                    <a:pt x="1483105" y="149051"/>
                    <a:pt x="1491916" y="151254"/>
                  </a:cubicBezTo>
                  <a:cubicBezTo>
                    <a:pt x="1504179" y="163517"/>
                    <a:pt x="1524167" y="185449"/>
                    <a:pt x="1540042" y="192505"/>
                  </a:cubicBezTo>
                  <a:cubicBezTo>
                    <a:pt x="1550720" y="197251"/>
                    <a:pt x="1562959" y="197088"/>
                    <a:pt x="1574418" y="199380"/>
                  </a:cubicBezTo>
                  <a:cubicBezTo>
                    <a:pt x="1609627" y="234589"/>
                    <a:pt x="1557911" y="186484"/>
                    <a:pt x="1622545" y="226881"/>
                  </a:cubicBezTo>
                  <a:cubicBezTo>
                    <a:pt x="1630790" y="232034"/>
                    <a:pt x="1635495" y="241538"/>
                    <a:pt x="1643170" y="247507"/>
                  </a:cubicBezTo>
                  <a:cubicBezTo>
                    <a:pt x="1673417" y="271033"/>
                    <a:pt x="1708335" y="287178"/>
                    <a:pt x="1739423" y="309383"/>
                  </a:cubicBezTo>
                  <a:cubicBezTo>
                    <a:pt x="1821825" y="368241"/>
                    <a:pt x="1718837" y="294416"/>
                    <a:pt x="1787549" y="350635"/>
                  </a:cubicBezTo>
                  <a:cubicBezTo>
                    <a:pt x="1805286" y="365147"/>
                    <a:pt x="1829839" y="372818"/>
                    <a:pt x="1842551" y="391886"/>
                  </a:cubicBezTo>
                  <a:cubicBezTo>
                    <a:pt x="1847134" y="398761"/>
                    <a:pt x="1851922" y="405504"/>
                    <a:pt x="1856301" y="412511"/>
                  </a:cubicBezTo>
                  <a:cubicBezTo>
                    <a:pt x="1863383" y="423843"/>
                    <a:pt x="1868909" y="436197"/>
                    <a:pt x="1876927" y="446887"/>
                  </a:cubicBezTo>
                  <a:cubicBezTo>
                    <a:pt x="1882761" y="454665"/>
                    <a:pt x="1891583" y="459838"/>
                    <a:pt x="1897552" y="467513"/>
                  </a:cubicBezTo>
                  <a:cubicBezTo>
                    <a:pt x="1907698" y="480558"/>
                    <a:pt x="1915138" y="495543"/>
                    <a:pt x="1925053" y="508764"/>
                  </a:cubicBezTo>
                  <a:lnTo>
                    <a:pt x="1945678" y="536265"/>
                  </a:lnTo>
                  <a:cubicBezTo>
                    <a:pt x="1964015" y="591269"/>
                    <a:pt x="1936510" y="527094"/>
                    <a:pt x="1973179" y="563765"/>
                  </a:cubicBezTo>
                  <a:cubicBezTo>
                    <a:pt x="1978303" y="568890"/>
                    <a:pt x="1976325" y="578177"/>
                    <a:pt x="1980054" y="584391"/>
                  </a:cubicBezTo>
                  <a:cubicBezTo>
                    <a:pt x="1983389" y="589949"/>
                    <a:pt x="1989655" y="593161"/>
                    <a:pt x="1993805" y="598141"/>
                  </a:cubicBezTo>
                  <a:cubicBezTo>
                    <a:pt x="2001141" y="606944"/>
                    <a:pt x="2007555" y="616475"/>
                    <a:pt x="2014430" y="625642"/>
                  </a:cubicBezTo>
                  <a:cubicBezTo>
                    <a:pt x="2019014" y="639392"/>
                    <a:pt x="2017932" y="656644"/>
                    <a:pt x="2028181" y="666893"/>
                  </a:cubicBezTo>
                  <a:cubicBezTo>
                    <a:pt x="2045554" y="684268"/>
                    <a:pt x="2039032" y="674846"/>
                    <a:pt x="2048806" y="694394"/>
                  </a:cubicBezTo>
                  <a:lnTo>
                    <a:pt x="0" y="245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  <a:alpha val="50000"/>
                  </a:schemeClr>
                </a:gs>
                <a:gs pos="22000">
                  <a:schemeClr val="accent6">
                    <a:lumMod val="0"/>
                    <a:lumOff val="100000"/>
                  </a:schemeClr>
                </a:gs>
                <a:gs pos="99000">
                  <a:schemeClr val="accent6">
                    <a:lumMod val="100000"/>
                    <a:alpha val="50000"/>
                  </a:schemeClr>
                </a:gs>
              </a:gsLst>
              <a:lin ang="7200000" scaled="0"/>
              <a:tileRect/>
            </a:gra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endCxn id="23" idx="1"/>
            </p:cNvCxnSpPr>
            <p:nvPr/>
          </p:nvCxnSpPr>
          <p:spPr>
            <a:xfrm flipV="1">
              <a:off x="6483302" y="1244409"/>
              <a:ext cx="1106906" cy="2454442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83302" y="1918284"/>
              <a:ext cx="2048806" cy="1780567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137263" y="1918284"/>
            <a:ext cx="950421" cy="907369"/>
            <a:chOff x="5249489" y="1532772"/>
            <a:chExt cx="950421" cy="907369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5283864" y="1532772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249489" y="2279751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034408" y="1916512"/>
              <a:ext cx="165502" cy="16039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33" y="2462414"/>
            <a:ext cx="5440944" cy="7526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078" y="1282893"/>
            <a:ext cx="325441" cy="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and Sharp Formulations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Ideal formulations are sharp </a:t>
                </a:r>
              </a:p>
              <a:p>
                <a:r>
                  <a:rPr lang="en-US" dirty="0">
                    <a:latin typeface="CMU Serif Roman" charset="0"/>
                    <a:ea typeface="CMU Serif Roman" charset="0"/>
                    <a:cs typeface="CMU Serif Roman" charset="0"/>
                  </a:rPr>
                  <a:t>Example of non-ideal sharp formulation:</a:t>
                </a:r>
              </a:p>
              <a:p>
                <a:pPr lvl="1"/>
                <a:r>
                  <a:rPr lang="en-US" sz="2800" dirty="0">
                    <a:latin typeface="CMU Serif Roman" charset="0"/>
                    <a:ea typeface="CMU Serif Roman" charset="0"/>
                    <a:cs typeface="CMU Serif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MU Serif Roman" charset="0"/>
                        <a:cs typeface="CMU Serif Roman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MU Serif Roman" charset="0"/>
                        <a:cs typeface="CMU Serif Roman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 Roman" charset="0"/>
                            <a:cs typeface="CMU Serif Roman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 Roman" charset="0"/>
                            <a:cs typeface="CMU Serif Roman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charset="0"/>
                      </a:rPr>
                      <m:t>∪[2,3]</m:t>
                    </m:r>
                  </m:oMath>
                </a14:m>
                <a:endParaRPr lang="en-US" sz="2800" dirty="0">
                  <a:solidFill>
                    <a:schemeClr val="accent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≤2, </m:t>
                    </m:r>
                  </m:oMath>
                </a14:m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</m:oMath>
                </a14:m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 </m:t>
                    </m:r>
                  </m:oMath>
                </a14:m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</m:t>
                    </m:r>
                  </m:oMath>
                </a14:m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2102CD-3D65-6243-B671-F4A7230D54E6}"/>
              </a:ext>
            </a:extLst>
          </p:cNvPr>
          <p:cNvCxnSpPr>
            <a:cxnSpLocks/>
          </p:cNvCxnSpPr>
          <p:nvPr/>
        </p:nvCxnSpPr>
        <p:spPr>
          <a:xfrm flipV="1">
            <a:off x="9813074" y="2977376"/>
            <a:ext cx="0" cy="1940313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B89375BD-9AE8-2349-ACF9-AF3E4E87D17B}"/>
              </a:ext>
            </a:extLst>
          </p:cNvPr>
          <p:cNvSpPr/>
          <p:nvPr/>
        </p:nvSpPr>
        <p:spPr>
          <a:xfrm>
            <a:off x="9824226" y="3278458"/>
            <a:ext cx="2475570" cy="1639230"/>
          </a:xfrm>
          <a:custGeom>
            <a:avLst/>
            <a:gdLst>
              <a:gd name="connsiteX0" fmla="*/ 0 w 2475570"/>
              <a:gd name="connsiteY0" fmla="*/ 1616927 h 1639230"/>
              <a:gd name="connsiteX1" fmla="*/ 0 w 2475570"/>
              <a:gd name="connsiteY1" fmla="*/ 847493 h 1639230"/>
              <a:gd name="connsiteX2" fmla="*/ 1572321 w 2475570"/>
              <a:gd name="connsiteY2" fmla="*/ 11152 h 1639230"/>
              <a:gd name="connsiteX3" fmla="*/ 2475570 w 2475570"/>
              <a:gd name="connsiteY3" fmla="*/ 0 h 1639230"/>
              <a:gd name="connsiteX4" fmla="*/ 814039 w 2475570"/>
              <a:gd name="connsiteY4" fmla="*/ 1639230 h 1639230"/>
              <a:gd name="connsiteX5" fmla="*/ 0 w 2475570"/>
              <a:gd name="connsiteY5" fmla="*/ 1616927 h 163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5570" h="1639230">
                <a:moveTo>
                  <a:pt x="0" y="1616927"/>
                </a:moveTo>
                <a:lnTo>
                  <a:pt x="0" y="847493"/>
                </a:lnTo>
                <a:lnTo>
                  <a:pt x="1572321" y="11152"/>
                </a:lnTo>
                <a:lnTo>
                  <a:pt x="2475570" y="0"/>
                </a:lnTo>
                <a:lnTo>
                  <a:pt x="814039" y="1639230"/>
                </a:lnTo>
                <a:lnTo>
                  <a:pt x="0" y="161692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E47CC3-EA59-D746-BAD8-11F68C1263EF}"/>
              </a:ext>
            </a:extLst>
          </p:cNvPr>
          <p:cNvCxnSpPr/>
          <p:nvPr/>
        </p:nvCxnSpPr>
        <p:spPr>
          <a:xfrm>
            <a:off x="9801924" y="4917688"/>
            <a:ext cx="2620536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89A0F2-AB29-F547-A7F6-BF193210C315}"/>
              </a:ext>
            </a:extLst>
          </p:cNvPr>
          <p:cNvSpPr txBox="1"/>
          <p:nvPr/>
        </p:nvSpPr>
        <p:spPr>
          <a:xfrm>
            <a:off x="9712715" y="491768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0             1             2             3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C7713E-577F-6641-AF85-73E5DFF58B0B}"/>
              </a:ext>
            </a:extLst>
          </p:cNvPr>
          <p:cNvCxnSpPr/>
          <p:nvPr/>
        </p:nvCxnSpPr>
        <p:spPr>
          <a:xfrm>
            <a:off x="9813074" y="4917688"/>
            <a:ext cx="869795" cy="0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269D9F-04BB-4445-811B-0D9D5F458997}"/>
              </a:ext>
            </a:extLst>
          </p:cNvPr>
          <p:cNvCxnSpPr/>
          <p:nvPr/>
        </p:nvCxnSpPr>
        <p:spPr>
          <a:xfrm>
            <a:off x="11398775" y="4917688"/>
            <a:ext cx="869795" cy="0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2F9EEF-2114-3842-8103-FCCFF699CFDE}"/>
              </a:ext>
            </a:extLst>
          </p:cNvPr>
          <p:cNvSpPr txBox="1"/>
          <p:nvPr/>
        </p:nvSpPr>
        <p:spPr>
          <a:xfrm>
            <a:off x="9489105" y="3123725"/>
            <a:ext cx="340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½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930D85F-565D-D04F-9847-9DB4609B8B82}"/>
                  </a:ext>
                </a:extLst>
              </p:cNvPr>
              <p:cNvSpPr/>
              <p:nvPr/>
            </p:nvSpPr>
            <p:spPr>
              <a:xfrm>
                <a:off x="12394025" y="4754940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930D85F-565D-D04F-9847-9DB4609B8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025" y="4754940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16F31F-1451-FA43-994B-76FC6033E330}"/>
                  </a:ext>
                </a:extLst>
              </p:cNvPr>
              <p:cNvSpPr/>
              <p:nvPr/>
            </p:nvSpPr>
            <p:spPr>
              <a:xfrm>
                <a:off x="9455218" y="2560212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16F31F-1451-FA43-994B-76FC6033E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218" y="2560212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654079D1-6260-5A40-8D24-8248C641E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757" y="3026397"/>
            <a:ext cx="4068175" cy="32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1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CC is not Ideal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42" y="1145282"/>
            <a:ext cx="7488315" cy="53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14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/>
              <a:t>The power of auxiliary variables</a:t>
            </a:r>
          </a:p>
        </p:txBody>
      </p:sp>
    </p:spTree>
    <p:extLst>
      <p:ext uri="{BB962C8B-B14F-4D97-AF65-F5344CB8AC3E}">
        <p14:creationId xmlns:p14="http://schemas.microsoft.com/office/powerpoint/2010/main" val="1238644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2394" cy="580821"/>
          </a:xfrm>
        </p:spPr>
        <p:txBody>
          <a:bodyPr/>
          <a:lstStyle/>
          <a:p>
            <a:r>
              <a:rPr lang="en-US" dirty="0"/>
              <a:t>Needed for Small, Strong Formulations?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0" y="1278976"/>
            <a:ext cx="3160182" cy="1312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3015463"/>
            <a:ext cx="2553036" cy="254487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817307" y="1037881"/>
            <a:ext cx="4649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Exponential sized ideal formulation: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75" y="1500567"/>
            <a:ext cx="4157709" cy="93548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843575" y="2436052"/>
            <a:ext cx="4941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Poly-sized non-extended formulation?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53FAF9F-7C94-1848-A5E9-FD335AC6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48" y="5685580"/>
            <a:ext cx="8838335" cy="1161178"/>
          </a:xfrm>
        </p:spPr>
        <p:txBody>
          <a:bodyPr>
            <a:normAutofit/>
          </a:bodyPr>
          <a:lstStyle/>
          <a:p>
            <a:r>
              <a:rPr lang="en-US" dirty="0"/>
              <a:t>Formulations with auxiliary variables are usually called </a:t>
            </a:r>
            <a:r>
              <a:rPr lang="en-US" b="1" dirty="0">
                <a:solidFill>
                  <a:schemeClr val="accent1"/>
                </a:solidFill>
              </a:rPr>
              <a:t>extended formulations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(Usually for ideal formulations)</a:t>
            </a:r>
          </a:p>
        </p:txBody>
      </p:sp>
    </p:spTree>
    <p:extLst>
      <p:ext uri="{BB962C8B-B14F-4D97-AF65-F5344CB8AC3E}">
        <p14:creationId xmlns:p14="http://schemas.microsoft.com/office/powerpoint/2010/main" val="1894086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2394" cy="580821"/>
          </a:xfrm>
        </p:spPr>
        <p:txBody>
          <a:bodyPr/>
          <a:lstStyle/>
          <a:p>
            <a:r>
              <a:rPr lang="en-US" dirty="0"/>
              <a:t>Needed for Small, Strong Formulations?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0" y="1278976"/>
            <a:ext cx="3160182" cy="1312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3015463"/>
            <a:ext cx="2553036" cy="254487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817307" y="1037881"/>
            <a:ext cx="4649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Exponential sized ideal formulation: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529" y="2934516"/>
            <a:ext cx="4918016" cy="718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75" y="1500567"/>
            <a:ext cx="4157709" cy="93548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843575" y="2436052"/>
            <a:ext cx="530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Polynomial sized non-ideal formulation: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53FAF9F-7C94-1848-A5E9-FD335AC6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48" y="5685580"/>
            <a:ext cx="8838335" cy="1161178"/>
          </a:xfrm>
        </p:spPr>
        <p:txBody>
          <a:bodyPr>
            <a:normAutofit/>
          </a:bodyPr>
          <a:lstStyle/>
          <a:p>
            <a:r>
              <a:rPr lang="en-US" dirty="0"/>
              <a:t>Formulations with auxiliary variables are usually called </a:t>
            </a:r>
            <a:r>
              <a:rPr lang="en-US" b="1" dirty="0">
                <a:solidFill>
                  <a:schemeClr val="accent1"/>
                </a:solidFill>
              </a:rPr>
              <a:t>extended formulations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(Usually for ideal formulations)</a:t>
            </a:r>
          </a:p>
        </p:txBody>
      </p:sp>
    </p:spTree>
    <p:extLst>
      <p:ext uri="{BB962C8B-B14F-4D97-AF65-F5344CB8AC3E}">
        <p14:creationId xmlns:p14="http://schemas.microsoft.com/office/powerpoint/2010/main" val="168932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2394" cy="580821"/>
          </a:xfrm>
        </p:spPr>
        <p:txBody>
          <a:bodyPr/>
          <a:lstStyle/>
          <a:p>
            <a:r>
              <a:rPr lang="en-US" dirty="0"/>
              <a:t>Needed for Small, Strong Formulations?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0" y="1278976"/>
            <a:ext cx="3160182" cy="1312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3015463"/>
            <a:ext cx="2553036" cy="254487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817307" y="1037881"/>
            <a:ext cx="4649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Exponential sized ideal formulation: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529" y="2934516"/>
            <a:ext cx="4918016" cy="718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75" y="1500567"/>
            <a:ext cx="4157709" cy="93548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843575" y="2436052"/>
            <a:ext cx="530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Polynomial sized non-ideal formulation: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40873" y="3710874"/>
            <a:ext cx="461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Polynomial sized ideal formulation?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53FAF9F-7C94-1848-A5E9-FD335AC6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48" y="5685580"/>
            <a:ext cx="8838335" cy="1161178"/>
          </a:xfrm>
        </p:spPr>
        <p:txBody>
          <a:bodyPr>
            <a:normAutofit/>
          </a:bodyPr>
          <a:lstStyle/>
          <a:p>
            <a:r>
              <a:rPr lang="en-US" dirty="0"/>
              <a:t>Formulations with auxiliary variables are usually called </a:t>
            </a:r>
            <a:r>
              <a:rPr lang="en-US" b="1" dirty="0">
                <a:solidFill>
                  <a:schemeClr val="accent1"/>
                </a:solidFill>
              </a:rPr>
              <a:t>extended formulations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(Usually for ideal formulations)</a:t>
            </a:r>
          </a:p>
        </p:txBody>
      </p:sp>
    </p:spTree>
    <p:extLst>
      <p:ext uri="{BB962C8B-B14F-4D97-AF65-F5344CB8AC3E}">
        <p14:creationId xmlns:p14="http://schemas.microsoft.com/office/powerpoint/2010/main" val="209774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2394" cy="580821"/>
          </a:xfrm>
        </p:spPr>
        <p:txBody>
          <a:bodyPr/>
          <a:lstStyle/>
          <a:p>
            <a:r>
              <a:rPr lang="en-US" dirty="0"/>
              <a:t>Needed for Small, Strong Formulations?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0" y="1278976"/>
            <a:ext cx="3160182" cy="1312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0" y="3015463"/>
            <a:ext cx="2553036" cy="254487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817307" y="1037881"/>
            <a:ext cx="4649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Exponential sized ideal formulation: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6476"/>
          <a:stretch/>
        </p:blipFill>
        <p:spPr>
          <a:xfrm>
            <a:off x="3554750" y="4172539"/>
            <a:ext cx="2913787" cy="145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529" y="2934516"/>
            <a:ext cx="4918016" cy="718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175" y="1500567"/>
            <a:ext cx="4157709" cy="93548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843575" y="2436052"/>
            <a:ext cx="530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Polynomial sized non-ideal formulation: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40873" y="3710874"/>
            <a:ext cx="580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Polynomial sized ideal extended formulation: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500C25-FFFE-FC4C-A617-268C93012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50"/>
          <a:stretch/>
        </p:blipFill>
        <p:spPr>
          <a:xfrm>
            <a:off x="6125807" y="4174075"/>
            <a:ext cx="2913787" cy="30423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53FAF9F-7C94-1848-A5E9-FD335AC6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48" y="5685580"/>
            <a:ext cx="8838335" cy="1161178"/>
          </a:xfrm>
        </p:spPr>
        <p:txBody>
          <a:bodyPr>
            <a:normAutofit/>
          </a:bodyPr>
          <a:lstStyle/>
          <a:p>
            <a:r>
              <a:rPr lang="en-US" dirty="0"/>
              <a:t>Formulations with auxiliary variables are usually called </a:t>
            </a:r>
            <a:r>
              <a:rPr lang="en-US" b="1" dirty="0">
                <a:solidFill>
                  <a:schemeClr val="accent1"/>
                </a:solidFill>
              </a:rPr>
              <a:t>extended formulations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(Usually for ideal formulations)</a:t>
            </a:r>
          </a:p>
        </p:txBody>
      </p:sp>
    </p:spTree>
    <p:extLst>
      <p:ext uri="{BB962C8B-B14F-4D97-AF65-F5344CB8AC3E}">
        <p14:creationId xmlns:p14="http://schemas.microsoft.com/office/powerpoint/2010/main" val="1336462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 txBox="1">
            <a:spLocks/>
          </p:cNvSpPr>
          <p:nvPr/>
        </p:nvSpPr>
        <p:spPr>
          <a:xfrm>
            <a:off x="414461" y="958739"/>
            <a:ext cx="8229600" cy="599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a MIP formulation for “Parity”:</a:t>
            </a:r>
          </a:p>
          <a:p>
            <a:pPr lvl="1"/>
            <a:r>
              <a:rPr lang="en-US" sz="2800" dirty="0"/>
              <a:t> All vectors in              with an odd number of ones.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non-ideal formulations are large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56" y="1590773"/>
            <a:ext cx="859202" cy="3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 txBox="1">
            <a:spLocks/>
          </p:cNvSpPr>
          <p:nvPr/>
        </p:nvSpPr>
        <p:spPr>
          <a:xfrm>
            <a:off x="414461" y="958739"/>
            <a:ext cx="8229600" cy="599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a MIP formulation for “Parity”:</a:t>
            </a:r>
          </a:p>
          <a:p>
            <a:pPr lvl="1"/>
            <a:r>
              <a:rPr lang="en-US" sz="2800" dirty="0"/>
              <a:t> All vectors in              with an odd number of ones.</a:t>
            </a:r>
          </a:p>
          <a:p>
            <a:r>
              <a:rPr lang="en-US" dirty="0">
                <a:solidFill>
                  <a:srgbClr val="474747"/>
                </a:solidFill>
              </a:rPr>
              <a:t>Modelling </a:t>
            </a:r>
            <a:r>
              <a:rPr lang="en-US" dirty="0"/>
              <a:t>Trick 1: How to exclude a point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Ideal Formulation for “Parity”: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/>
              <a:t>Proposition: “Every” non-extended formulation (even non-ideal) needs exponential many inequalities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non-ideal formulations are large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56" y="1590773"/>
            <a:ext cx="859202" cy="308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90" y="2107297"/>
            <a:ext cx="1575530" cy="332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028" y="2697819"/>
            <a:ext cx="4207070" cy="70942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86167" y="4304656"/>
            <a:ext cx="2857833" cy="1586544"/>
            <a:chOff x="6189167" y="5135325"/>
            <a:chExt cx="2857833" cy="1586544"/>
          </a:xfrm>
        </p:grpSpPr>
        <p:sp>
          <p:nvSpPr>
            <p:cNvPr id="13" name="TextBox 12"/>
            <p:cNvSpPr txBox="1"/>
            <p:nvPr/>
          </p:nvSpPr>
          <p:spPr>
            <a:xfrm>
              <a:off x="6189167" y="5521540"/>
              <a:ext cx="28578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Exponential number of inequalities!</a:t>
              </a:r>
            </a:p>
          </p:txBody>
        </p:sp>
        <p:cxnSp>
          <p:nvCxnSpPr>
            <p:cNvPr id="14" name="Elbow Connector 13"/>
            <p:cNvCxnSpPr>
              <a:cxnSpLocks/>
              <a:stCxn id="13" idx="0"/>
            </p:cNvCxnSpPr>
            <p:nvPr/>
          </p:nvCxnSpPr>
          <p:spPr>
            <a:xfrm rot="16200000" flipV="1">
              <a:off x="7187606" y="5091061"/>
              <a:ext cx="386215" cy="474743"/>
            </a:xfrm>
            <a:prstGeom prst="bentConnector2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74" y="4131938"/>
            <a:ext cx="6777135" cy="12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Smaller Formulation with “Auxiliary”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3552"/>
            <a:ext cx="8229600" cy="5594676"/>
          </a:xfrm>
        </p:spPr>
        <p:txBody>
          <a:bodyPr>
            <a:normAutofit/>
          </a:bodyPr>
          <a:lstStyle/>
          <a:p>
            <a:r>
              <a:rPr lang="en-US" dirty="0"/>
              <a:t>Alternative formulation: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formulation is not ideal: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Let: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Then:</a:t>
            </a:r>
          </a:p>
          <a:p>
            <a:pPr marL="63500" indent="-287338"/>
            <a:r>
              <a:rPr lang="en-US" dirty="0"/>
              <a:t>Small ideal formulation for Parity: In a few slides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70" y="4625187"/>
            <a:ext cx="5173200" cy="539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70" y="5342869"/>
            <a:ext cx="6191997" cy="281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34" y="1417604"/>
            <a:ext cx="3523163" cy="22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5947629" y="3335014"/>
            <a:ext cx="2640072" cy="2406315"/>
          </a:xfrm>
          <a:custGeom>
            <a:avLst/>
            <a:gdLst>
              <a:gd name="connsiteX0" fmla="*/ 20626 w 2640072"/>
              <a:gd name="connsiteY0" fmla="*/ 1753173 h 2406315"/>
              <a:gd name="connsiteX1" fmla="*/ 969402 w 2640072"/>
              <a:gd name="connsiteY1" fmla="*/ 6875 h 2406315"/>
              <a:gd name="connsiteX2" fmla="*/ 1684421 w 2640072"/>
              <a:gd name="connsiteY2" fmla="*/ 0 h 2406315"/>
              <a:gd name="connsiteX3" fmla="*/ 2640072 w 2640072"/>
              <a:gd name="connsiteY3" fmla="*/ 1760048 h 2406315"/>
              <a:gd name="connsiteX4" fmla="*/ 2640072 w 2640072"/>
              <a:gd name="connsiteY4" fmla="*/ 2406315 h 2406315"/>
              <a:gd name="connsiteX5" fmla="*/ 0 w 2640072"/>
              <a:gd name="connsiteY5" fmla="*/ 2385690 h 2406315"/>
              <a:gd name="connsiteX6" fmla="*/ 20626 w 2640072"/>
              <a:gd name="connsiteY6" fmla="*/ 1753173 h 2406315"/>
              <a:gd name="connsiteX0" fmla="*/ 13751 w 2633197"/>
              <a:gd name="connsiteY0" fmla="*/ 1753173 h 2406315"/>
              <a:gd name="connsiteX1" fmla="*/ 962527 w 2633197"/>
              <a:gd name="connsiteY1" fmla="*/ 6875 h 2406315"/>
              <a:gd name="connsiteX2" fmla="*/ 1677546 w 2633197"/>
              <a:gd name="connsiteY2" fmla="*/ 0 h 2406315"/>
              <a:gd name="connsiteX3" fmla="*/ 2633197 w 2633197"/>
              <a:gd name="connsiteY3" fmla="*/ 1760048 h 2406315"/>
              <a:gd name="connsiteX4" fmla="*/ 2633197 w 2633197"/>
              <a:gd name="connsiteY4" fmla="*/ 2406315 h 2406315"/>
              <a:gd name="connsiteX5" fmla="*/ 0 w 2633197"/>
              <a:gd name="connsiteY5" fmla="*/ 2392565 h 2406315"/>
              <a:gd name="connsiteX6" fmla="*/ 13751 w 2633197"/>
              <a:gd name="connsiteY6" fmla="*/ 1753173 h 2406315"/>
              <a:gd name="connsiteX0" fmla="*/ 13751 w 2633197"/>
              <a:gd name="connsiteY0" fmla="*/ 1753173 h 2406315"/>
              <a:gd name="connsiteX1" fmla="*/ 962527 w 2633197"/>
              <a:gd name="connsiteY1" fmla="*/ 6875 h 2406315"/>
              <a:gd name="connsiteX2" fmla="*/ 1677546 w 2633197"/>
              <a:gd name="connsiteY2" fmla="*/ 0 h 2406315"/>
              <a:gd name="connsiteX3" fmla="*/ 2633197 w 2633197"/>
              <a:gd name="connsiteY3" fmla="*/ 1760048 h 2406315"/>
              <a:gd name="connsiteX4" fmla="*/ 2633197 w 2633197"/>
              <a:gd name="connsiteY4" fmla="*/ 2406315 h 2406315"/>
              <a:gd name="connsiteX5" fmla="*/ 0 w 2633197"/>
              <a:gd name="connsiteY5" fmla="*/ 2392565 h 2406315"/>
              <a:gd name="connsiteX6" fmla="*/ 13751 w 2633197"/>
              <a:gd name="connsiteY6" fmla="*/ 1753173 h 2406315"/>
              <a:gd name="connsiteX0" fmla="*/ 0 w 2640072"/>
              <a:gd name="connsiteY0" fmla="*/ 1739422 h 2406315"/>
              <a:gd name="connsiteX1" fmla="*/ 969402 w 2640072"/>
              <a:gd name="connsiteY1" fmla="*/ 6875 h 2406315"/>
              <a:gd name="connsiteX2" fmla="*/ 1684421 w 2640072"/>
              <a:gd name="connsiteY2" fmla="*/ 0 h 2406315"/>
              <a:gd name="connsiteX3" fmla="*/ 2640072 w 2640072"/>
              <a:gd name="connsiteY3" fmla="*/ 1760048 h 2406315"/>
              <a:gd name="connsiteX4" fmla="*/ 2640072 w 2640072"/>
              <a:gd name="connsiteY4" fmla="*/ 2406315 h 2406315"/>
              <a:gd name="connsiteX5" fmla="*/ 6875 w 2640072"/>
              <a:gd name="connsiteY5" fmla="*/ 2392565 h 2406315"/>
              <a:gd name="connsiteX6" fmla="*/ 0 w 2640072"/>
              <a:gd name="connsiteY6" fmla="*/ 1739422 h 240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0072" h="2406315">
                <a:moveTo>
                  <a:pt x="0" y="1739422"/>
                </a:moveTo>
                <a:lnTo>
                  <a:pt x="969402" y="6875"/>
                </a:lnTo>
                <a:lnTo>
                  <a:pt x="1684421" y="0"/>
                </a:lnTo>
                <a:lnTo>
                  <a:pt x="2640072" y="1760048"/>
                </a:lnTo>
                <a:lnTo>
                  <a:pt x="2640072" y="2406315"/>
                </a:lnTo>
                <a:lnTo>
                  <a:pt x="6875" y="2392565"/>
                </a:lnTo>
                <a:cubicBezTo>
                  <a:pt x="9167" y="2179434"/>
                  <a:pt x="4583" y="1938801"/>
                  <a:pt x="0" y="173942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Sum of Two Sets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58648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riangle 6"/>
          <p:cNvSpPr/>
          <p:nvPr/>
        </p:nvSpPr>
        <p:spPr>
          <a:xfrm>
            <a:off x="6318889" y="3658148"/>
            <a:ext cx="1911302" cy="1746298"/>
          </a:xfrm>
          <a:prstGeom prst="triangle">
            <a:avLst>
              <a:gd name="adj" fmla="val 50360"/>
            </a:avLst>
          </a:prstGeom>
          <a:solidFill>
            <a:schemeClr val="accent2">
              <a:alpha val="50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5947629" y="3335014"/>
            <a:ext cx="2640071" cy="2408154"/>
            <a:chOff x="5947629" y="3335014"/>
            <a:chExt cx="2640071" cy="2408154"/>
          </a:xfrm>
        </p:grpSpPr>
        <p:sp>
          <p:nvSpPr>
            <p:cNvPr id="8" name="Rectangle 7"/>
            <p:cNvSpPr/>
            <p:nvPr/>
          </p:nvSpPr>
          <p:spPr>
            <a:xfrm>
              <a:off x="5947629" y="5081312"/>
              <a:ext cx="715019" cy="6462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872681" y="5096900"/>
              <a:ext cx="715019" cy="6462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17030" y="3335014"/>
              <a:ext cx="715019" cy="6462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457857" y="4277755"/>
            <a:ext cx="715019" cy="646268"/>
          </a:xfrm>
          <a:prstGeom prst="rect">
            <a:avLst/>
          </a:prstGeom>
          <a:solidFill>
            <a:schemeClr val="accent3">
              <a:alpha val="50000"/>
            </a:schemeClr>
          </a:solidFill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78" y="1373636"/>
            <a:ext cx="1972224" cy="389858"/>
          </a:xfrm>
          <a:prstGeom prst="rect">
            <a:avLst/>
          </a:prstGeom>
        </p:spPr>
      </p:pic>
      <p:sp>
        <p:nvSpPr>
          <p:cNvPr id="15" name="Triangle 14"/>
          <p:cNvSpPr/>
          <p:nvPr/>
        </p:nvSpPr>
        <p:spPr>
          <a:xfrm>
            <a:off x="340324" y="3734615"/>
            <a:ext cx="1911302" cy="1746298"/>
          </a:xfrm>
          <a:prstGeom prst="triangle">
            <a:avLst>
              <a:gd name="adj" fmla="val 50360"/>
            </a:avLst>
          </a:prstGeom>
          <a:solidFill>
            <a:schemeClr val="accent2">
              <a:alpha val="50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81" y="4324282"/>
            <a:ext cx="548640" cy="57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16" y="4493464"/>
            <a:ext cx="54864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13723" y="4108988"/>
            <a:ext cx="1321632" cy="1321632"/>
            <a:chOff x="6242465" y="746905"/>
            <a:chExt cx="1321632" cy="1321632"/>
          </a:xfrm>
        </p:grpSpPr>
        <p:sp>
          <p:nvSpPr>
            <p:cNvPr id="25" name="Rectangle 24"/>
            <p:cNvSpPr/>
            <p:nvPr/>
          </p:nvSpPr>
          <p:spPr>
            <a:xfrm>
              <a:off x="6559520" y="1084628"/>
              <a:ext cx="715019" cy="6462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242465" y="746905"/>
              <a:ext cx="1321632" cy="1321632"/>
              <a:chOff x="3140802" y="3940032"/>
              <a:chExt cx="1321632" cy="1321632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3140802" y="4599291"/>
                <a:ext cx="1321632" cy="84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3145038" y="4596611"/>
                <a:ext cx="1321632" cy="84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3140802" y="3940032"/>
            <a:ext cx="1321632" cy="1321632"/>
            <a:chOff x="3140802" y="3940032"/>
            <a:chExt cx="1321632" cy="1321632"/>
          </a:xfrm>
        </p:grpSpPr>
        <p:grpSp>
          <p:nvGrpSpPr>
            <p:cNvPr id="24" name="Group 23"/>
            <p:cNvGrpSpPr/>
            <p:nvPr/>
          </p:nvGrpSpPr>
          <p:grpSpPr>
            <a:xfrm>
              <a:off x="3140802" y="3940032"/>
              <a:ext cx="1321632" cy="1321632"/>
              <a:chOff x="3140802" y="3940032"/>
              <a:chExt cx="1321632" cy="1321632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3140802" y="4599291"/>
                <a:ext cx="1321632" cy="84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3145038" y="4596611"/>
                <a:ext cx="1321632" cy="84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3273" y="4693107"/>
              <a:ext cx="291145" cy="145573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555" y="2157595"/>
            <a:ext cx="6527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0.0526 -0.03611 L -0.00087 -0.1625 L -0.00087 0.09329 L 0.06997 0.0088 L -0.10521 0.0912 L -0.10521 0.0912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11592" cy="580821"/>
          </a:xfrm>
        </p:spPr>
        <p:txBody>
          <a:bodyPr/>
          <a:lstStyle/>
          <a:p>
            <a:r>
              <a:rPr lang="en-US" dirty="0"/>
              <a:t>Key to Size Advantage of Auxiliary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Projecting a polyhedron can exponentially increase the number of facets.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6258"/>
            <a:ext cx="2983834" cy="178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41" y="3340361"/>
            <a:ext cx="3551353" cy="799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4804" y="4305670"/>
            <a:ext cx="2112885" cy="736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4260" y="3878804"/>
            <a:ext cx="2112885" cy="736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7204" y="4458070"/>
            <a:ext cx="2112885" cy="736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29" y="3119221"/>
            <a:ext cx="909918" cy="3683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630967" y="3595456"/>
            <a:ext cx="15689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21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Projection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1400"/>
            <a:ext cx="8229600" cy="57266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If </a:t>
            </a:r>
            <a:r>
              <a:rPr lang="en-US" i="1" dirty="0">
                <a:solidFill>
                  <a:schemeClr val="accent2"/>
                </a:solidFill>
                <a:latin typeface="CMU Serif Roman" charset="0"/>
                <a:ea typeface="CMU Serif Roman" charset="0"/>
                <a:cs typeface="CMU Serif Roman" charset="0"/>
              </a:rPr>
              <a:t>Q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has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m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inequalities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what is the largest # of facets of              ?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= # extreme rays of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C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   </a:t>
            </a:r>
          </a:p>
          <a:p>
            <a:pPr lvl="1"/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Only polynomial increase if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is fixed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5" y="1177155"/>
            <a:ext cx="5154792" cy="39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5" y="2231075"/>
            <a:ext cx="3509555" cy="380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45" y="1727341"/>
            <a:ext cx="7208668" cy="3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138" y="3225923"/>
            <a:ext cx="7457243" cy="4101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114" y="4199286"/>
            <a:ext cx="1268099" cy="321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716" y="5083868"/>
            <a:ext cx="2476139" cy="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Matching?</a:t>
            </a:r>
          </a:p>
        </p:txBody>
      </p:sp>
      <p:cxnSp>
        <p:nvCxnSpPr>
          <p:cNvPr id="4" name="Straight Arrow Connector 3"/>
          <p:cNvCxnSpPr>
            <a:stCxn id="49" idx="2"/>
            <a:endCxn id="45" idx="5"/>
          </p:cNvCxnSpPr>
          <p:nvPr/>
        </p:nvCxnSpPr>
        <p:spPr>
          <a:xfrm flipH="1" flipV="1">
            <a:off x="6521272" y="2611091"/>
            <a:ext cx="1503787" cy="245367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7" idx="2"/>
            <a:endCxn id="45" idx="0"/>
          </p:cNvCxnSpPr>
          <p:nvPr/>
        </p:nvCxnSpPr>
        <p:spPr>
          <a:xfrm flipH="1">
            <a:off x="6354299" y="1623906"/>
            <a:ext cx="431173" cy="57549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6" idx="2"/>
            <a:endCxn id="45" idx="4"/>
          </p:cNvCxnSpPr>
          <p:nvPr/>
        </p:nvCxnSpPr>
        <p:spPr>
          <a:xfrm flipH="1" flipV="1">
            <a:off x="6354299" y="2681725"/>
            <a:ext cx="431173" cy="583277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8" idx="2"/>
            <a:endCxn id="45" idx="7"/>
          </p:cNvCxnSpPr>
          <p:nvPr/>
        </p:nvCxnSpPr>
        <p:spPr>
          <a:xfrm flipH="1">
            <a:off x="6521272" y="2035910"/>
            <a:ext cx="1503787" cy="23412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118163" y="2199404"/>
            <a:ext cx="472272" cy="482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46" name="Oval 45"/>
          <p:cNvSpPr/>
          <p:nvPr/>
        </p:nvSpPr>
        <p:spPr>
          <a:xfrm>
            <a:off x="6785472" y="3023841"/>
            <a:ext cx="472272" cy="482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47" name="Oval 46"/>
          <p:cNvSpPr/>
          <p:nvPr/>
        </p:nvSpPr>
        <p:spPr>
          <a:xfrm>
            <a:off x="6785472" y="1382745"/>
            <a:ext cx="472272" cy="482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48" name="Oval 47"/>
          <p:cNvSpPr/>
          <p:nvPr/>
        </p:nvSpPr>
        <p:spPr>
          <a:xfrm>
            <a:off x="8025059" y="1794749"/>
            <a:ext cx="472272" cy="482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4</a:t>
            </a:r>
          </a:p>
        </p:txBody>
      </p:sp>
      <p:sp>
        <p:nvSpPr>
          <p:cNvPr id="49" name="Oval 48"/>
          <p:cNvSpPr/>
          <p:nvPr/>
        </p:nvSpPr>
        <p:spPr>
          <a:xfrm>
            <a:off x="8025059" y="2615297"/>
            <a:ext cx="472272" cy="482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5</a:t>
            </a:r>
          </a:p>
        </p:txBody>
      </p:sp>
      <p:cxnSp>
        <p:nvCxnSpPr>
          <p:cNvPr id="59" name="Straight Arrow Connector 58"/>
          <p:cNvCxnSpPr>
            <a:stCxn id="49" idx="3"/>
            <a:endCxn id="46" idx="6"/>
          </p:cNvCxnSpPr>
          <p:nvPr/>
        </p:nvCxnSpPr>
        <p:spPr>
          <a:xfrm flipH="1">
            <a:off x="7257744" y="3026984"/>
            <a:ext cx="836478" cy="238018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8" idx="1"/>
            <a:endCxn id="47" idx="6"/>
          </p:cNvCxnSpPr>
          <p:nvPr/>
        </p:nvCxnSpPr>
        <p:spPr>
          <a:xfrm flipH="1" flipV="1">
            <a:off x="7257744" y="1623906"/>
            <a:ext cx="836478" cy="241477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0"/>
            <a:endCxn id="48" idx="4"/>
          </p:cNvCxnSpPr>
          <p:nvPr/>
        </p:nvCxnSpPr>
        <p:spPr>
          <a:xfrm flipV="1">
            <a:off x="8261195" y="2277070"/>
            <a:ext cx="0" cy="338227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6" idx="0"/>
            <a:endCxn id="47" idx="4"/>
          </p:cNvCxnSpPr>
          <p:nvPr/>
        </p:nvCxnSpPr>
        <p:spPr>
          <a:xfrm flipV="1">
            <a:off x="7021608" y="1865066"/>
            <a:ext cx="0" cy="1158775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9" idx="1"/>
            <a:endCxn id="47" idx="5"/>
          </p:cNvCxnSpPr>
          <p:nvPr/>
        </p:nvCxnSpPr>
        <p:spPr>
          <a:xfrm flipH="1" flipV="1">
            <a:off x="7188581" y="1794432"/>
            <a:ext cx="905641" cy="891499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6" idx="7"/>
            <a:endCxn id="48" idx="3"/>
          </p:cNvCxnSpPr>
          <p:nvPr/>
        </p:nvCxnSpPr>
        <p:spPr>
          <a:xfrm flipV="1">
            <a:off x="7188581" y="2206436"/>
            <a:ext cx="905641" cy="888039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97" y="4508915"/>
            <a:ext cx="4478638" cy="761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411EA7-069D-B343-8F24-760EF4B5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6" y="1521623"/>
            <a:ext cx="4890265" cy="2922469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23D3FD2-30C4-FD4F-885E-B964A14855E6}"/>
              </a:ext>
            </a:extLst>
          </p:cNvPr>
          <p:cNvSpPr txBox="1">
            <a:spLocks/>
          </p:cNvSpPr>
          <p:nvPr/>
        </p:nvSpPr>
        <p:spPr>
          <a:xfrm>
            <a:off x="391885" y="989469"/>
            <a:ext cx="8399162" cy="764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maximum weight matching: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lvl="2"/>
            <a:endParaRPr lang="en-US" dirty="0"/>
          </a:p>
          <a:p>
            <a:pPr lvl="2"/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8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3E972E7-8C32-D341-8A3D-7B6A037F3017}"/>
              </a:ext>
            </a:extLst>
          </p:cNvPr>
          <p:cNvSpPr txBox="1">
            <a:spLocks/>
          </p:cNvSpPr>
          <p:nvPr/>
        </p:nvSpPr>
        <p:spPr>
          <a:xfrm>
            <a:off x="287638" y="5436569"/>
            <a:ext cx="8399162" cy="972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no poly-size ideal extended formulation for general matching (</a:t>
            </a:r>
            <a:r>
              <a:rPr lang="en-US" err="1"/>
              <a:t>Rothvoss</a:t>
            </a:r>
            <a:r>
              <a:rPr lang="en-US"/>
              <a:t> ’13)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/>
              <a:t>Combinatorial disjunctive constraints</a:t>
            </a:r>
          </a:p>
        </p:txBody>
      </p:sp>
    </p:spTree>
    <p:extLst>
      <p:ext uri="{BB962C8B-B14F-4D97-AF65-F5344CB8AC3E}">
        <p14:creationId xmlns:p14="http://schemas.microsoft.com/office/powerpoint/2010/main" val="342354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Piecewise Linear Function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4176" y="3043153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657" y="3032002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506" y="331497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334" y="4049986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8695A-99D3-854E-AC9D-56361092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" y="1186350"/>
            <a:ext cx="3942459" cy="1279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11" y="3676427"/>
            <a:ext cx="5375094" cy="747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6753240" y="4929526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AB794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i="1" baseline="-25000" dirty="0">
                <a:solidFill>
                  <a:srgbClr val="AB7942"/>
                </a:solidFill>
                <a:latin typeface="Century Schoolbook" panose="02040604050505020304" pitchFamily="18" charset="0"/>
              </a:rPr>
              <a:t>i</a:t>
            </a:r>
            <a:endParaRPr lang="en-US" sz="2800" i="1" dirty="0">
              <a:solidFill>
                <a:srgbClr val="AB794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6827277" y="2992405"/>
            <a:ext cx="350783" cy="3368261"/>
          </a:xfrm>
          <a:prstGeom prst="rightBrace">
            <a:avLst>
              <a:gd name="adj1" fmla="val 55640"/>
              <a:gd name="adj2" fmla="val 50770"/>
            </a:avLst>
          </a:prstGeom>
          <a:ln w="28575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9271" y="3436864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9271" y="4239533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2797069"/>
            <a:ext cx="3005091" cy="26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63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455958" y="2142669"/>
            <a:ext cx="4230842" cy="4130452"/>
            <a:chOff x="4455958" y="1995712"/>
            <a:chExt cx="4230842" cy="41304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958" y="1995712"/>
              <a:ext cx="4230842" cy="34852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631" y="5510130"/>
              <a:ext cx="2552141" cy="616034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0-1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5839"/>
            <a:ext cx="8229600" cy="4794470"/>
          </a:xfrm>
        </p:spPr>
        <p:txBody>
          <a:bodyPr/>
          <a:lstStyle/>
          <a:p>
            <a:r>
              <a:rPr lang="en-US" dirty="0"/>
              <a:t>Modeling Finite Alternatives = Unions of </a:t>
            </a:r>
            <a:r>
              <a:rPr lang="en-US" dirty="0" err="1"/>
              <a:t>Polyhedra</a:t>
            </a:r>
            <a:endParaRPr lang="en-US" dirty="0"/>
          </a:p>
          <a:p>
            <a:pPr lvl="1"/>
            <a:r>
              <a:rPr lang="en-US" dirty="0"/>
              <a:t>Bounded or unbounded </a:t>
            </a:r>
            <a:r>
              <a:rPr lang="en-US" dirty="0" err="1"/>
              <a:t>polyhedra</a:t>
            </a:r>
            <a:r>
              <a:rPr lang="en-US" dirty="0"/>
              <a:t>, but bounded for now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34277" y="3388254"/>
            <a:ext cx="2311027" cy="2579837"/>
            <a:chOff x="4134277" y="3241297"/>
            <a:chExt cx="2311027" cy="2579837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277" y="5427434"/>
              <a:ext cx="393700" cy="3937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4455958" y="3241297"/>
              <a:ext cx="1989346" cy="2073333"/>
            </a:xfrm>
            <a:prstGeom prst="line">
              <a:avLst/>
            </a:prstGeom>
            <a:ln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86542" y="2326371"/>
            <a:ext cx="3593828" cy="3869413"/>
            <a:chOff x="686542" y="2179414"/>
            <a:chExt cx="3593828" cy="386941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42" y="3241297"/>
              <a:ext cx="2807530" cy="28075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970" y="2179414"/>
              <a:ext cx="3581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941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Bounded </a:t>
            </a:r>
            <a:r>
              <a:rPr lang="en-US" dirty="0" err="1"/>
              <a:t>Polyhedra</a:t>
            </a:r>
            <a:r>
              <a:rPr lang="en-US" dirty="0"/>
              <a:t> (Polytopes)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040532" cy="3310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659652" y="1413193"/>
            <a:ext cx="6923507" cy="1879078"/>
            <a:chOff x="659652" y="1413193"/>
            <a:chExt cx="6923507" cy="1879078"/>
          </a:xfrm>
        </p:grpSpPr>
        <p:grpSp>
          <p:nvGrpSpPr>
            <p:cNvPr id="62" name="Group 61"/>
            <p:cNvGrpSpPr/>
            <p:nvPr/>
          </p:nvGrpSpPr>
          <p:grpSpPr>
            <a:xfrm>
              <a:off x="4496655" y="1919250"/>
              <a:ext cx="2837145" cy="1373021"/>
              <a:chOff x="3240906" y="3097363"/>
              <a:chExt cx="3053592" cy="1551834"/>
            </a:xfrm>
          </p:grpSpPr>
          <p:sp>
            <p:nvSpPr>
              <p:cNvPr id="61" name="Freeform 60"/>
              <p:cNvSpPr/>
              <p:nvPr/>
            </p:nvSpPr>
            <p:spPr>
              <a:xfrm>
                <a:off x="3471970" y="3097363"/>
                <a:ext cx="2598758" cy="1370954"/>
              </a:xfrm>
              <a:custGeom>
                <a:avLst/>
                <a:gdLst>
                  <a:gd name="connsiteX0" fmla="*/ 2708824 w 4001359"/>
                  <a:gd name="connsiteY0" fmla="*/ 261257 h 1739423"/>
                  <a:gd name="connsiteX1" fmla="*/ 0 w 4001359"/>
                  <a:gd name="connsiteY1" fmla="*/ 976277 h 1739423"/>
                  <a:gd name="connsiteX2" fmla="*/ 6875 w 4001359"/>
                  <a:gd name="connsiteY2" fmla="*/ 1739423 h 1739423"/>
                  <a:gd name="connsiteX3" fmla="*/ 3898232 w 4001359"/>
                  <a:gd name="connsiteY3" fmla="*/ 1732548 h 1739423"/>
                  <a:gd name="connsiteX4" fmla="*/ 4001359 w 4001359"/>
                  <a:gd name="connsiteY4" fmla="*/ 845648 h 1739423"/>
                  <a:gd name="connsiteX5" fmla="*/ 3788228 w 4001359"/>
                  <a:gd name="connsiteY5" fmla="*/ 0 h 1739423"/>
                  <a:gd name="connsiteX6" fmla="*/ 2708824 w 4001359"/>
                  <a:gd name="connsiteY6" fmla="*/ 261257 h 1739423"/>
                  <a:gd name="connsiteX0" fmla="*/ 2708824 w 3898232"/>
                  <a:gd name="connsiteY0" fmla="*/ 261257 h 1739423"/>
                  <a:gd name="connsiteX1" fmla="*/ 0 w 3898232"/>
                  <a:gd name="connsiteY1" fmla="*/ 976277 h 1739423"/>
                  <a:gd name="connsiteX2" fmla="*/ 6875 w 3898232"/>
                  <a:gd name="connsiteY2" fmla="*/ 1739423 h 1739423"/>
                  <a:gd name="connsiteX3" fmla="*/ 3898232 w 3898232"/>
                  <a:gd name="connsiteY3" fmla="*/ 1732548 h 1739423"/>
                  <a:gd name="connsiteX4" fmla="*/ 2501232 w 3898232"/>
                  <a:gd name="connsiteY4" fmla="*/ 976088 h 1739423"/>
                  <a:gd name="connsiteX5" fmla="*/ 3788228 w 3898232"/>
                  <a:gd name="connsiteY5" fmla="*/ 0 h 1739423"/>
                  <a:gd name="connsiteX6" fmla="*/ 2708824 w 3898232"/>
                  <a:gd name="connsiteY6" fmla="*/ 261257 h 1739423"/>
                  <a:gd name="connsiteX0" fmla="*/ 2708824 w 3898232"/>
                  <a:gd name="connsiteY0" fmla="*/ 261257 h 1739423"/>
                  <a:gd name="connsiteX1" fmla="*/ 0 w 3898232"/>
                  <a:gd name="connsiteY1" fmla="*/ 976277 h 1739423"/>
                  <a:gd name="connsiteX2" fmla="*/ 6875 w 3898232"/>
                  <a:gd name="connsiteY2" fmla="*/ 1739423 h 1739423"/>
                  <a:gd name="connsiteX3" fmla="*/ 3898232 w 3898232"/>
                  <a:gd name="connsiteY3" fmla="*/ 1732548 h 1739423"/>
                  <a:gd name="connsiteX4" fmla="*/ 3788228 w 3898232"/>
                  <a:gd name="connsiteY4" fmla="*/ 0 h 1739423"/>
                  <a:gd name="connsiteX5" fmla="*/ 2708824 w 3898232"/>
                  <a:gd name="connsiteY5" fmla="*/ 261257 h 1739423"/>
                  <a:gd name="connsiteX0" fmla="*/ 2708824 w 3898232"/>
                  <a:gd name="connsiteY0" fmla="*/ 0 h 1478166"/>
                  <a:gd name="connsiteX1" fmla="*/ 0 w 3898232"/>
                  <a:gd name="connsiteY1" fmla="*/ 715020 h 1478166"/>
                  <a:gd name="connsiteX2" fmla="*/ 6875 w 3898232"/>
                  <a:gd name="connsiteY2" fmla="*/ 1478166 h 1478166"/>
                  <a:gd name="connsiteX3" fmla="*/ 3898232 w 3898232"/>
                  <a:gd name="connsiteY3" fmla="*/ 1471291 h 1478166"/>
                  <a:gd name="connsiteX4" fmla="*/ 3138491 w 3898232"/>
                  <a:gd name="connsiteY4" fmla="*/ 390942 h 1478166"/>
                  <a:gd name="connsiteX5" fmla="*/ 2708824 w 3898232"/>
                  <a:gd name="connsiteY5" fmla="*/ 0 h 1478166"/>
                  <a:gd name="connsiteX0" fmla="*/ 2173747 w 3898232"/>
                  <a:gd name="connsiteY0" fmla="*/ 0 h 1347726"/>
                  <a:gd name="connsiteX1" fmla="*/ 0 w 3898232"/>
                  <a:gd name="connsiteY1" fmla="*/ 584580 h 1347726"/>
                  <a:gd name="connsiteX2" fmla="*/ 6875 w 3898232"/>
                  <a:gd name="connsiteY2" fmla="*/ 1347726 h 1347726"/>
                  <a:gd name="connsiteX3" fmla="*/ 3898232 w 3898232"/>
                  <a:gd name="connsiteY3" fmla="*/ 1340851 h 1347726"/>
                  <a:gd name="connsiteX4" fmla="*/ 3138491 w 3898232"/>
                  <a:gd name="connsiteY4" fmla="*/ 260502 h 1347726"/>
                  <a:gd name="connsiteX5" fmla="*/ 2173747 w 3898232"/>
                  <a:gd name="connsiteY5" fmla="*/ 0 h 1347726"/>
                  <a:gd name="connsiteX0" fmla="*/ 2173747 w 3138491"/>
                  <a:gd name="connsiteY0" fmla="*/ 0 h 1350885"/>
                  <a:gd name="connsiteX1" fmla="*/ 0 w 3138491"/>
                  <a:gd name="connsiteY1" fmla="*/ 584580 h 1350885"/>
                  <a:gd name="connsiteX2" fmla="*/ 6875 w 3138491"/>
                  <a:gd name="connsiteY2" fmla="*/ 1347726 h 1350885"/>
                  <a:gd name="connsiteX3" fmla="*/ 2464990 w 3138491"/>
                  <a:gd name="connsiteY3" fmla="*/ 1350885 h 1350885"/>
                  <a:gd name="connsiteX4" fmla="*/ 3138491 w 3138491"/>
                  <a:gd name="connsiteY4" fmla="*/ 260502 h 1350885"/>
                  <a:gd name="connsiteX5" fmla="*/ 2173747 w 3138491"/>
                  <a:gd name="connsiteY5" fmla="*/ 0 h 1350885"/>
                  <a:gd name="connsiteX0" fmla="*/ 2173747 w 2464990"/>
                  <a:gd name="connsiteY0" fmla="*/ 0 h 1350885"/>
                  <a:gd name="connsiteX1" fmla="*/ 0 w 2464990"/>
                  <a:gd name="connsiteY1" fmla="*/ 584580 h 1350885"/>
                  <a:gd name="connsiteX2" fmla="*/ 6875 w 2464990"/>
                  <a:gd name="connsiteY2" fmla="*/ 1347726 h 1350885"/>
                  <a:gd name="connsiteX3" fmla="*/ 2464990 w 2464990"/>
                  <a:gd name="connsiteY3" fmla="*/ 1350885 h 1350885"/>
                  <a:gd name="connsiteX4" fmla="*/ 2173747 w 2464990"/>
                  <a:gd name="connsiteY4" fmla="*/ 0 h 1350885"/>
                  <a:gd name="connsiteX0" fmla="*/ 2250187 w 2464990"/>
                  <a:gd name="connsiteY0" fmla="*/ 0 h 1360919"/>
                  <a:gd name="connsiteX1" fmla="*/ 0 w 2464990"/>
                  <a:gd name="connsiteY1" fmla="*/ 594614 h 1360919"/>
                  <a:gd name="connsiteX2" fmla="*/ 6875 w 2464990"/>
                  <a:gd name="connsiteY2" fmla="*/ 1357760 h 1360919"/>
                  <a:gd name="connsiteX3" fmla="*/ 2464990 w 2464990"/>
                  <a:gd name="connsiteY3" fmla="*/ 1360919 h 1360919"/>
                  <a:gd name="connsiteX4" fmla="*/ 2250187 w 2464990"/>
                  <a:gd name="connsiteY4" fmla="*/ 0 h 1360919"/>
                  <a:gd name="connsiteX0" fmla="*/ 2250187 w 2598759"/>
                  <a:gd name="connsiteY0" fmla="*/ 0 h 1370953"/>
                  <a:gd name="connsiteX1" fmla="*/ 0 w 2598759"/>
                  <a:gd name="connsiteY1" fmla="*/ 594614 h 1370953"/>
                  <a:gd name="connsiteX2" fmla="*/ 6875 w 2598759"/>
                  <a:gd name="connsiteY2" fmla="*/ 1357760 h 1370953"/>
                  <a:gd name="connsiteX3" fmla="*/ 2598759 w 2598759"/>
                  <a:gd name="connsiteY3" fmla="*/ 1370953 h 1370953"/>
                  <a:gd name="connsiteX4" fmla="*/ 2250187 w 2598759"/>
                  <a:gd name="connsiteY4" fmla="*/ 0 h 137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8759" h="1370953">
                    <a:moveTo>
                      <a:pt x="2250187" y="0"/>
                    </a:moveTo>
                    <a:lnTo>
                      <a:pt x="0" y="594614"/>
                    </a:lnTo>
                    <a:cubicBezTo>
                      <a:pt x="2292" y="848996"/>
                      <a:pt x="4583" y="1103378"/>
                      <a:pt x="6875" y="1357760"/>
                    </a:cubicBezTo>
                    <a:lnTo>
                      <a:pt x="2598759" y="1370953"/>
                    </a:lnTo>
                    <a:lnTo>
                      <a:pt x="2250187" y="0"/>
                    </a:lnTo>
                    <a:close/>
                  </a:path>
                </a:pathLst>
              </a:custGeom>
              <a:solidFill>
                <a:schemeClr val="accent2">
                  <a:alpha val="60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 rot="20712208">
                <a:off x="3240906" y="3343087"/>
                <a:ext cx="3031680" cy="253770"/>
                <a:chOff x="3946358" y="1636295"/>
                <a:chExt cx="2695074" cy="220006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 rot="16200000">
                <a:off x="2959748" y="3896427"/>
                <a:ext cx="1258056" cy="247484"/>
                <a:chOff x="3946358" y="1636295"/>
                <a:chExt cx="2695074" cy="220006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3262818" y="4209082"/>
                <a:ext cx="3031680" cy="253770"/>
                <a:chOff x="3946358" y="1636295"/>
                <a:chExt cx="2695074" cy="220006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49" y="1413193"/>
              <a:ext cx="6720210" cy="32001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652" y="2625969"/>
              <a:ext cx="3200448" cy="317471"/>
            </a:xfrm>
            <a:prstGeom prst="rect">
              <a:avLst/>
            </a:prstGeom>
          </p:spPr>
        </p:pic>
      </p:grpSp>
      <p:sp>
        <p:nvSpPr>
          <p:cNvPr id="64" name="Freeform 63"/>
          <p:cNvSpPr/>
          <p:nvPr/>
        </p:nvSpPr>
        <p:spPr>
          <a:xfrm>
            <a:off x="4685442" y="4429376"/>
            <a:ext cx="2220616" cy="1739423"/>
          </a:xfrm>
          <a:custGeom>
            <a:avLst/>
            <a:gdLst>
              <a:gd name="connsiteX0" fmla="*/ 2708824 w 4001359"/>
              <a:gd name="connsiteY0" fmla="*/ 261257 h 1739423"/>
              <a:gd name="connsiteX1" fmla="*/ 0 w 4001359"/>
              <a:gd name="connsiteY1" fmla="*/ 976277 h 1739423"/>
              <a:gd name="connsiteX2" fmla="*/ 6875 w 4001359"/>
              <a:gd name="connsiteY2" fmla="*/ 1739423 h 1739423"/>
              <a:gd name="connsiteX3" fmla="*/ 3898232 w 4001359"/>
              <a:gd name="connsiteY3" fmla="*/ 1732548 h 1739423"/>
              <a:gd name="connsiteX4" fmla="*/ 4001359 w 4001359"/>
              <a:gd name="connsiteY4" fmla="*/ 845648 h 1739423"/>
              <a:gd name="connsiteX5" fmla="*/ 3788228 w 4001359"/>
              <a:gd name="connsiteY5" fmla="*/ 0 h 1739423"/>
              <a:gd name="connsiteX6" fmla="*/ 2708824 w 4001359"/>
              <a:gd name="connsiteY6" fmla="*/ 261257 h 1739423"/>
              <a:gd name="connsiteX0" fmla="*/ 2708824 w 3898232"/>
              <a:gd name="connsiteY0" fmla="*/ 261257 h 1739423"/>
              <a:gd name="connsiteX1" fmla="*/ 0 w 3898232"/>
              <a:gd name="connsiteY1" fmla="*/ 976277 h 1739423"/>
              <a:gd name="connsiteX2" fmla="*/ 6875 w 3898232"/>
              <a:gd name="connsiteY2" fmla="*/ 1739423 h 1739423"/>
              <a:gd name="connsiteX3" fmla="*/ 3898232 w 3898232"/>
              <a:gd name="connsiteY3" fmla="*/ 1732548 h 1739423"/>
              <a:gd name="connsiteX4" fmla="*/ 3788228 w 3898232"/>
              <a:gd name="connsiteY4" fmla="*/ 0 h 1739423"/>
              <a:gd name="connsiteX5" fmla="*/ 2708824 w 3898232"/>
              <a:gd name="connsiteY5" fmla="*/ 261257 h 173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8232" h="1739423">
                <a:moveTo>
                  <a:pt x="2708824" y="261257"/>
                </a:moveTo>
                <a:lnTo>
                  <a:pt x="0" y="976277"/>
                </a:lnTo>
                <a:cubicBezTo>
                  <a:pt x="2292" y="1230659"/>
                  <a:pt x="4583" y="1485041"/>
                  <a:pt x="6875" y="1739423"/>
                </a:cubicBezTo>
                <a:lnTo>
                  <a:pt x="3898232" y="1732548"/>
                </a:lnTo>
                <a:lnTo>
                  <a:pt x="3788228" y="0"/>
                </a:lnTo>
                <a:lnTo>
                  <a:pt x="2708824" y="261257"/>
                </a:lnTo>
                <a:close/>
              </a:path>
            </a:pathLst>
          </a:custGeom>
          <a:solidFill>
            <a:schemeClr val="accent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617032" y="5341176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4610096" y="6074854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4512208" flipV="1">
            <a:off x="6147490" y="2556342"/>
            <a:ext cx="1645920" cy="1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4512208" flipV="1">
            <a:off x="6664004" y="1682676"/>
            <a:ext cx="0" cy="217513"/>
          </a:xfrm>
          <a:prstGeom prst="line">
            <a:avLst/>
          </a:prstGeom>
          <a:ln w="19050">
            <a:solidFill>
              <a:schemeClr val="accent2"/>
            </a:solidFill>
            <a:head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4512208" flipV="1">
            <a:off x="7069954" y="3261802"/>
            <a:ext cx="0" cy="217513"/>
          </a:xfrm>
          <a:prstGeom prst="line">
            <a:avLst/>
          </a:prstGeom>
          <a:ln w="19050">
            <a:solidFill>
              <a:schemeClr val="accent2"/>
            </a:solidFill>
            <a:head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>
            <a:spLocks noChangeAspect="1"/>
          </p:cNvSpPr>
          <p:nvPr/>
        </p:nvSpPr>
        <p:spPr>
          <a:xfrm>
            <a:off x="6731678" y="4366937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811915" y="6063301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52" y="4007180"/>
            <a:ext cx="5926752" cy="3080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2" y="4763336"/>
            <a:ext cx="2074089" cy="370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52" y="5623925"/>
            <a:ext cx="3357241" cy="3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24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341200" cy="580821"/>
              </a:xfrm>
            </p:spPr>
            <p:txBody>
              <a:bodyPr/>
              <a:lstStyle/>
              <a:p>
                <a:r>
                  <a:rPr lang="en-US" dirty="0"/>
                  <a:t>Example of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dirty="0"/>
                  <a:t>-based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341200" cy="580821"/>
              </a:xfrm>
              <a:blipFill rotWithShape="0">
                <a:blip r:embed="rId2"/>
                <a:stretch>
                  <a:fillRect l="-1827"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7" y="1166785"/>
            <a:ext cx="5104202" cy="709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8695A-99D3-854E-AC9D-563610924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8" y="5103471"/>
            <a:ext cx="3942459" cy="1279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53ECF0-CA17-9246-AE8D-F963EBAB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596" y="5107204"/>
            <a:ext cx="3675594" cy="5102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D5262C-E2E6-FD43-9FEF-06A3F1B12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196" y="5815326"/>
            <a:ext cx="3725994" cy="51729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02452" y="1082753"/>
            <a:ext cx="1726798" cy="79349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93594" y="2040984"/>
            <a:ext cx="2170391" cy="160028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92705" y="1070465"/>
            <a:ext cx="345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= Linear inequalities </a:t>
            </a:r>
            <a:r>
              <a:rPr lang="en-US" sz="2400" dirty="0"/>
              <a:t>mixed with formulation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3871" y="2306622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352" y="2295471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201" y="257844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029" y="331345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8966" y="2700333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8966" y="35030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38" y="2060538"/>
            <a:ext cx="3005091" cy="26784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4985" y="2149746"/>
            <a:ext cx="5129943" cy="27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93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341200" cy="580821"/>
              </a:xfrm>
            </p:spPr>
            <p:txBody>
              <a:bodyPr/>
              <a:lstStyle/>
              <a:p>
                <a:r>
                  <a:rPr lang="en-US" dirty="0"/>
                  <a:t>Example of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𝒱</m:t>
                    </m:r>
                  </m:oMath>
                </a14:m>
                <a:r>
                  <a:rPr lang="en-US" dirty="0"/>
                  <a:t>-based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341200" cy="580821"/>
              </a:xfrm>
              <a:blipFill rotWithShape="0">
                <a:blip r:embed="rId2"/>
                <a:stretch>
                  <a:fillRect l="-1827"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05" y="2063814"/>
            <a:ext cx="4849113" cy="42360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05346" y="1974860"/>
            <a:ext cx="2997800" cy="13304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23871" y="2306622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25352" y="2295471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34201" y="257844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25029" y="331345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08966" y="2700333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08966" y="35030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38" y="2060538"/>
            <a:ext cx="3005091" cy="2678452"/>
          </a:xfrm>
          <a:prstGeom prst="rect">
            <a:avLst/>
          </a:prstGeom>
        </p:spPr>
      </p:pic>
      <p:sp>
        <p:nvSpPr>
          <p:cNvPr id="50" name="Oval 49"/>
          <p:cNvSpPr>
            <a:spLocks noChangeAspect="1"/>
          </p:cNvSpPr>
          <p:nvPr/>
        </p:nvSpPr>
        <p:spPr>
          <a:xfrm>
            <a:off x="909377" y="373420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429540" y="2626388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943626" y="2198943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86753" y="4003988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2524" y="3364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26665" y="22729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109635" y="201139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55687" y="380527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944" y="4877124"/>
            <a:ext cx="405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= vertices</a:t>
            </a:r>
          </a:p>
          <a:p>
            <a:r>
              <a:rPr lang="en-US" sz="2400" dirty="0"/>
              <a:t>in linear transformation separate from </a:t>
            </a:r>
            <a:r>
              <a:rPr lang="en-US" sz="2400" dirty="0">
                <a:solidFill>
                  <a:schemeClr val="accent4"/>
                </a:solidFill>
              </a:rPr>
              <a:t>formulation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76429" y="3356703"/>
            <a:ext cx="4336891" cy="3117575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90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>
            <a:off x="1974897" y="1180730"/>
            <a:ext cx="1185553" cy="1801493"/>
          </a:xfrm>
          <a:prstGeom prst="rtTriangle">
            <a:avLst/>
          </a:prstGeom>
          <a:solidFill>
            <a:srgbClr val="FF5154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975558" y="2236183"/>
            <a:ext cx="1389356" cy="980739"/>
          </a:xfrm>
          <a:prstGeom prst="triangle">
            <a:avLst/>
          </a:prstGeom>
          <a:solidFill>
            <a:schemeClr val="accent3">
              <a:lumMod val="75000"/>
              <a:alpha val="57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 for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17" y="411354"/>
            <a:ext cx="2882900" cy="342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724" y="1473693"/>
            <a:ext cx="932156" cy="76348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7" y="1607844"/>
            <a:ext cx="495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214" y="2645796"/>
            <a:ext cx="508000" cy="40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748" y="2181747"/>
            <a:ext cx="508000" cy="406400"/>
          </a:xfrm>
          <a:prstGeom prst="rect">
            <a:avLst/>
          </a:prstGeom>
        </p:spPr>
      </p:pic>
      <p:sp>
        <p:nvSpPr>
          <p:cNvPr id="17" name="Oval 16"/>
          <p:cNvSpPr>
            <a:spLocks noChangeAspect="1"/>
          </p:cNvSpPr>
          <p:nvPr/>
        </p:nvSpPr>
        <p:spPr>
          <a:xfrm>
            <a:off x="662973" y="138462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52670" y="214711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587485" y="138363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578135" y="214711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901685" y="3128724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881911" y="2891806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257997" y="3123967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874456" y="1084381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77699" y="2891806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41" y="3964835"/>
            <a:ext cx="2105225" cy="7449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850" y="1138252"/>
            <a:ext cx="2396971" cy="5476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526" y="2081476"/>
            <a:ext cx="4160904" cy="514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143" y="2891806"/>
            <a:ext cx="4732415" cy="33698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597980" y="3587158"/>
            <a:ext cx="4841446" cy="1752772"/>
            <a:chOff x="3597980" y="3587158"/>
            <a:chExt cx="4841446" cy="175277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6075" y="3587158"/>
              <a:ext cx="2623351" cy="6476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6075" y="4553092"/>
              <a:ext cx="2223672" cy="786838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 flipV="1">
              <a:off x="3597980" y="4297389"/>
              <a:ext cx="1534515" cy="49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30879" y="3454407"/>
            <a:ext cx="8155921" cy="2518395"/>
            <a:chOff x="530879" y="3454407"/>
            <a:chExt cx="8155921" cy="2518395"/>
          </a:xfrm>
        </p:grpSpPr>
        <p:sp>
          <p:nvSpPr>
            <p:cNvPr id="38" name="Rectangle 37"/>
            <p:cNvSpPr/>
            <p:nvPr/>
          </p:nvSpPr>
          <p:spPr>
            <a:xfrm>
              <a:off x="530879" y="5141805"/>
              <a:ext cx="31117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ea typeface="CMU Serif Roman" charset="0"/>
                  <a:cs typeface="CMU Serif Roman" charset="0"/>
                </a:rPr>
                <a:t>Dependent on specific data from polytopes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0879" y="3872545"/>
              <a:ext cx="2629571" cy="1073966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05020" y="3454407"/>
              <a:ext cx="2981780" cy="873067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00187" y="4421080"/>
            <a:ext cx="2839239" cy="1709652"/>
            <a:chOff x="5600187" y="4421080"/>
            <a:chExt cx="2839239" cy="1709652"/>
          </a:xfrm>
        </p:grpSpPr>
        <p:sp>
          <p:nvSpPr>
            <p:cNvPr id="37" name="Rectangle 36"/>
            <p:cNvSpPr/>
            <p:nvPr/>
          </p:nvSpPr>
          <p:spPr>
            <a:xfrm>
              <a:off x="5600187" y="5669067"/>
              <a:ext cx="2839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ea typeface="CMU Serif Roman" charset="0"/>
                  <a:cs typeface="CMU Serif Roman" charset="0"/>
                </a:rPr>
                <a:t>Purely Combinatorial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72831" y="4421080"/>
              <a:ext cx="2545599" cy="105644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38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</a:t>
            </a:r>
            <a:r>
              <a:rPr lang="en-US" dirty="0" err="1"/>
              <a:t>Polyhedra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040532" cy="3310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659652" y="1413193"/>
            <a:ext cx="7769422" cy="1879078"/>
            <a:chOff x="659652" y="1413193"/>
            <a:chExt cx="7769422" cy="1879078"/>
          </a:xfrm>
        </p:grpSpPr>
        <p:grpSp>
          <p:nvGrpSpPr>
            <p:cNvPr id="62" name="Group 61"/>
            <p:cNvGrpSpPr/>
            <p:nvPr/>
          </p:nvGrpSpPr>
          <p:grpSpPr>
            <a:xfrm>
              <a:off x="4496655" y="1581564"/>
              <a:ext cx="3932419" cy="1710707"/>
              <a:chOff x="3240906" y="2715699"/>
              <a:chExt cx="4232423" cy="1933498"/>
            </a:xfrm>
          </p:grpSpPr>
          <p:sp>
            <p:nvSpPr>
              <p:cNvPr id="61" name="Freeform 60"/>
              <p:cNvSpPr/>
              <p:nvPr/>
            </p:nvSpPr>
            <p:spPr>
              <a:xfrm>
                <a:off x="3471970" y="2715699"/>
                <a:ext cx="4001359" cy="1739423"/>
              </a:xfrm>
              <a:custGeom>
                <a:avLst/>
                <a:gdLst>
                  <a:gd name="connsiteX0" fmla="*/ 2708824 w 4001359"/>
                  <a:gd name="connsiteY0" fmla="*/ 261257 h 1739423"/>
                  <a:gd name="connsiteX1" fmla="*/ 0 w 4001359"/>
                  <a:gd name="connsiteY1" fmla="*/ 976277 h 1739423"/>
                  <a:gd name="connsiteX2" fmla="*/ 6875 w 4001359"/>
                  <a:gd name="connsiteY2" fmla="*/ 1739423 h 1739423"/>
                  <a:gd name="connsiteX3" fmla="*/ 3898232 w 4001359"/>
                  <a:gd name="connsiteY3" fmla="*/ 1732548 h 1739423"/>
                  <a:gd name="connsiteX4" fmla="*/ 4001359 w 4001359"/>
                  <a:gd name="connsiteY4" fmla="*/ 845648 h 1739423"/>
                  <a:gd name="connsiteX5" fmla="*/ 3788228 w 4001359"/>
                  <a:gd name="connsiteY5" fmla="*/ 0 h 1739423"/>
                  <a:gd name="connsiteX6" fmla="*/ 2708824 w 4001359"/>
                  <a:gd name="connsiteY6" fmla="*/ 261257 h 1739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1359" h="1739423">
                    <a:moveTo>
                      <a:pt x="2708824" y="261257"/>
                    </a:moveTo>
                    <a:lnTo>
                      <a:pt x="0" y="976277"/>
                    </a:lnTo>
                    <a:cubicBezTo>
                      <a:pt x="2292" y="1230659"/>
                      <a:pt x="4583" y="1485041"/>
                      <a:pt x="6875" y="1739423"/>
                    </a:cubicBezTo>
                    <a:lnTo>
                      <a:pt x="3898232" y="1732548"/>
                    </a:lnTo>
                    <a:lnTo>
                      <a:pt x="4001359" y="845648"/>
                    </a:lnTo>
                    <a:lnTo>
                      <a:pt x="3788228" y="0"/>
                    </a:lnTo>
                    <a:lnTo>
                      <a:pt x="2708824" y="2612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  <a:alpha val="65000"/>
                    </a:schemeClr>
                  </a:gs>
                  <a:gs pos="17000">
                    <a:schemeClr val="accent2">
                      <a:lumMod val="0"/>
                      <a:lumOff val="100000"/>
                      <a:alpha val="68000"/>
                    </a:schemeClr>
                  </a:gs>
                  <a:gs pos="100000">
                    <a:schemeClr val="accent2">
                      <a:lumMod val="100000"/>
                      <a:alpha val="67000"/>
                    </a:schemeClr>
                  </a:gs>
                </a:gsLst>
                <a:lin ang="10800000" scaled="1"/>
                <a:tileRect/>
              </a:gra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 rot="20712208">
                <a:off x="3240906" y="3343087"/>
                <a:ext cx="3031680" cy="253770"/>
                <a:chOff x="3946358" y="1636295"/>
                <a:chExt cx="2695074" cy="220006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 rot="16200000">
                <a:off x="2959748" y="3896427"/>
                <a:ext cx="1258056" cy="247484"/>
                <a:chOff x="3946358" y="1636295"/>
                <a:chExt cx="2695074" cy="220006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3262818" y="4209082"/>
                <a:ext cx="3031680" cy="253770"/>
                <a:chOff x="3946358" y="1636295"/>
                <a:chExt cx="2695074" cy="220006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3946358" y="1650045"/>
                  <a:ext cx="2695074" cy="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3953233" y="1643170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6628828" y="1636295"/>
                  <a:ext cx="0" cy="2131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headEnd type="arrow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49" y="1413193"/>
              <a:ext cx="6720210" cy="32001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652" y="2625969"/>
              <a:ext cx="3200448" cy="317471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728637" y="4014661"/>
            <a:ext cx="7958163" cy="2220583"/>
            <a:chOff x="728637" y="4014661"/>
            <a:chExt cx="7958163" cy="2220583"/>
          </a:xfrm>
        </p:grpSpPr>
        <p:grpSp>
          <p:nvGrpSpPr>
            <p:cNvPr id="75" name="Group 74"/>
            <p:cNvGrpSpPr/>
            <p:nvPr/>
          </p:nvGrpSpPr>
          <p:grpSpPr>
            <a:xfrm>
              <a:off x="4610096" y="4429376"/>
              <a:ext cx="4076704" cy="1805868"/>
              <a:chOff x="4496655" y="3813513"/>
              <a:chExt cx="4076704" cy="1805868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4572000" y="3813513"/>
                <a:ext cx="4001359" cy="1739423"/>
              </a:xfrm>
              <a:custGeom>
                <a:avLst/>
                <a:gdLst>
                  <a:gd name="connsiteX0" fmla="*/ 2708824 w 4001359"/>
                  <a:gd name="connsiteY0" fmla="*/ 261257 h 1739423"/>
                  <a:gd name="connsiteX1" fmla="*/ 0 w 4001359"/>
                  <a:gd name="connsiteY1" fmla="*/ 976277 h 1739423"/>
                  <a:gd name="connsiteX2" fmla="*/ 6875 w 4001359"/>
                  <a:gd name="connsiteY2" fmla="*/ 1739423 h 1739423"/>
                  <a:gd name="connsiteX3" fmla="*/ 3898232 w 4001359"/>
                  <a:gd name="connsiteY3" fmla="*/ 1732548 h 1739423"/>
                  <a:gd name="connsiteX4" fmla="*/ 4001359 w 4001359"/>
                  <a:gd name="connsiteY4" fmla="*/ 845648 h 1739423"/>
                  <a:gd name="connsiteX5" fmla="*/ 3788228 w 4001359"/>
                  <a:gd name="connsiteY5" fmla="*/ 0 h 1739423"/>
                  <a:gd name="connsiteX6" fmla="*/ 2708824 w 4001359"/>
                  <a:gd name="connsiteY6" fmla="*/ 261257 h 1739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1359" h="1739423">
                    <a:moveTo>
                      <a:pt x="2708824" y="261257"/>
                    </a:moveTo>
                    <a:lnTo>
                      <a:pt x="0" y="976277"/>
                    </a:lnTo>
                    <a:cubicBezTo>
                      <a:pt x="2292" y="1230659"/>
                      <a:pt x="4583" y="1485041"/>
                      <a:pt x="6875" y="1739423"/>
                    </a:cubicBezTo>
                    <a:lnTo>
                      <a:pt x="3898232" y="1732548"/>
                    </a:lnTo>
                    <a:lnTo>
                      <a:pt x="4001359" y="845648"/>
                    </a:lnTo>
                    <a:lnTo>
                      <a:pt x="3788228" y="0"/>
                    </a:lnTo>
                    <a:lnTo>
                      <a:pt x="2708824" y="2612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  <a:alpha val="65000"/>
                    </a:schemeClr>
                  </a:gs>
                  <a:gs pos="17000">
                    <a:schemeClr val="accent2">
                      <a:lumMod val="0"/>
                      <a:lumOff val="100000"/>
                      <a:alpha val="68000"/>
                    </a:schemeClr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4503591" y="4725313"/>
                <a:ext cx="165502" cy="160390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4496655" y="5458991"/>
                <a:ext cx="165502" cy="160390"/>
              </a:xfrm>
              <a:prstGeom prst="ellipse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5696931" y="4556018"/>
                <a:ext cx="1793929" cy="50834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  <a:headEnd type="none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5696931" y="5066622"/>
                <a:ext cx="1793929" cy="11486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234" y="4014661"/>
              <a:ext cx="6981640" cy="27460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37" y="5125510"/>
              <a:ext cx="3374476" cy="326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87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3837" cy="580821"/>
          </a:xfrm>
        </p:spPr>
        <p:txBody>
          <a:bodyPr/>
          <a:lstStyle/>
          <a:p>
            <a:r>
              <a:rPr lang="en-US" dirty="0"/>
              <a:t>Constructing Ideal Formulations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122086"/>
            <a:ext cx="8229600" cy="1367160"/>
          </a:xfrm>
        </p:spPr>
        <p:txBody>
          <a:bodyPr>
            <a:normAutofit/>
          </a:bodyPr>
          <a:lstStyle/>
          <a:p>
            <a:r>
              <a:rPr lang="en-US" dirty="0"/>
              <a:t>Add inequalities to fix non-ideal formulation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2" y="2747293"/>
            <a:ext cx="1926455" cy="812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41" y="2695960"/>
            <a:ext cx="5584053" cy="719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46" y="4384241"/>
            <a:ext cx="2068194" cy="130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41" y="4452538"/>
            <a:ext cx="5491608" cy="106605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396971" y="3030719"/>
            <a:ext cx="72796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96971" y="4972725"/>
            <a:ext cx="72796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3852" y="4775831"/>
            <a:ext cx="8875742" cy="1669610"/>
            <a:chOff x="163852" y="4775831"/>
            <a:chExt cx="8875742" cy="1669610"/>
          </a:xfrm>
        </p:grpSpPr>
        <p:sp>
          <p:nvSpPr>
            <p:cNvPr id="15" name="Rectangle 14"/>
            <p:cNvSpPr/>
            <p:nvPr/>
          </p:nvSpPr>
          <p:spPr>
            <a:xfrm>
              <a:off x="163852" y="4775831"/>
              <a:ext cx="8875742" cy="453120"/>
            </a:xfrm>
            <a:prstGeom prst="rect">
              <a:avLst/>
            </a:prstGeom>
            <a:noFill/>
            <a:ln w="38100">
              <a:solidFill>
                <a:schemeClr val="accent4">
                  <a:alpha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7102" y="5983776"/>
              <a:ext cx="73324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  <a:ea typeface="CMU Serif Roman" charset="0"/>
                  <a:cs typeface="CMU Serif Roman" charset="0"/>
                </a:rPr>
                <a:t>Purely Combinatorial / Data Independent = Often Simpler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01805" y="2174161"/>
                <a:ext cx="29182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-based Formulation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05" y="2174161"/>
                <a:ext cx="291829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628" t="-10667" r="-209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41430" y="3897266"/>
                <a:ext cx="2839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𝒱</m:t>
                    </m:r>
                  </m:oMath>
                </a14:m>
                <a:r>
                  <a:rPr lang="en-US" sz="2400" dirty="0"/>
                  <a:t>-based Formulation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430" y="3897266"/>
                <a:ext cx="2839047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29" t="-10526" r="-214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5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Fixing Big-M Formulation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46523" y="1473865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48004" y="1462714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56853" y="174569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47681" y="248069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1031618" y="1867576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1031618" y="267024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0" y="1227781"/>
            <a:ext cx="3005091" cy="267845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4141166"/>
            <a:ext cx="8229600" cy="2390263"/>
          </a:xfrm>
        </p:spPr>
        <p:txBody>
          <a:bodyPr/>
          <a:lstStyle/>
          <a:p>
            <a:r>
              <a:rPr lang="en-US" dirty="0"/>
              <a:t>How to construct convex hull of infinite # of feasible solutions to Big-M:</a:t>
            </a:r>
          </a:p>
          <a:p>
            <a:pPr lvl="1"/>
            <a:r>
              <a:rPr lang="en-US" dirty="0"/>
              <a:t>Take convex hull of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46" y="4782198"/>
            <a:ext cx="2001754" cy="802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18" y="5774334"/>
            <a:ext cx="8112382" cy="7940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358" y="1259103"/>
            <a:ext cx="5129943" cy="27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17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Fixing CC Formulation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b="25101"/>
          <a:stretch/>
        </p:blipFill>
        <p:spPr>
          <a:xfrm>
            <a:off x="3746740" y="1154302"/>
            <a:ext cx="4849113" cy="3172769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D3C8BB52-8391-774E-A45C-8567EFEC5F2E}"/>
              </a:ext>
            </a:extLst>
          </p:cNvPr>
          <p:cNvSpPr/>
          <p:nvPr/>
        </p:nvSpPr>
        <p:spPr>
          <a:xfrm>
            <a:off x="1507543" y="1277922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C42FC9-621D-FD44-B539-AC157CCA2470}"/>
              </a:ext>
            </a:extLst>
          </p:cNvPr>
          <p:cNvSpPr/>
          <p:nvPr/>
        </p:nvSpPr>
        <p:spPr>
          <a:xfrm>
            <a:off x="2009024" y="1266771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EC501-BF68-E14B-B7B9-E2B189630E82}"/>
              </a:ext>
            </a:extLst>
          </p:cNvPr>
          <p:cNvSpPr txBox="1"/>
          <p:nvPr/>
        </p:nvSpPr>
        <p:spPr>
          <a:xfrm>
            <a:off x="1517873" y="154974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83706-1ED0-5741-8C62-87C7E0791F12}"/>
              </a:ext>
            </a:extLst>
          </p:cNvPr>
          <p:cNvSpPr txBox="1"/>
          <p:nvPr/>
        </p:nvSpPr>
        <p:spPr>
          <a:xfrm>
            <a:off x="2108701" y="228475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CC80CF0-4892-A948-9E0A-E2C8E034AB26}"/>
              </a:ext>
            </a:extLst>
          </p:cNvPr>
          <p:cNvSpPr/>
          <p:nvPr/>
        </p:nvSpPr>
        <p:spPr>
          <a:xfrm>
            <a:off x="992638" y="1671633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9D25A-9F8A-1441-8197-DFE098DE05B4}"/>
              </a:ext>
            </a:extLst>
          </p:cNvPr>
          <p:cNvSpPr txBox="1"/>
          <p:nvPr/>
        </p:nvSpPr>
        <p:spPr>
          <a:xfrm>
            <a:off x="992638" y="247430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rgbClr val="00B050"/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FB168C-93A9-C14D-8B9B-D74ACA99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0" y="1031838"/>
            <a:ext cx="3005091" cy="2678452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3776652"/>
            <a:ext cx="3771900" cy="2754778"/>
          </a:xfrm>
        </p:spPr>
        <p:txBody>
          <a:bodyPr/>
          <a:lstStyle/>
          <a:p>
            <a:r>
              <a:rPr lang="en-US" dirty="0"/>
              <a:t>Take convex hull of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74754"/>
          <a:stretch/>
        </p:blipFill>
        <p:spPr>
          <a:xfrm>
            <a:off x="5818982" y="1160446"/>
            <a:ext cx="4849113" cy="1069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823750"/>
            <a:ext cx="8430252" cy="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Formulation for Unions of Polytopes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45040"/>
            <a:ext cx="8686800" cy="5137591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					</a:t>
            </a:r>
            <a:r>
              <a:rPr lang="en-US" dirty="0">
                <a:ea typeface="CMU Serif Roman" charset="0"/>
                <a:cs typeface="CMU Serif Roman" charset="0"/>
              </a:rPr>
              <a:t>rational polytopes and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then an ideal formulation for </a:t>
            </a:r>
            <a:r>
              <a:rPr lang="en-US" i="1" dirty="0">
                <a:solidFill>
                  <a:schemeClr val="accent2"/>
                </a:solidFill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dirty="0">
                <a:ea typeface="CMU Serif Roman" charset="0"/>
                <a:cs typeface="CMU Serif Roman" charset="0"/>
              </a:rPr>
              <a:t> is</a:t>
            </a: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endParaRPr lang="en-US" dirty="0">
              <a:ea typeface="CMU Serif Roman" charset="0"/>
              <a:cs typeface="CMU Serif Roman" charset="0"/>
            </a:endParaRPr>
          </a:p>
          <a:p>
            <a:r>
              <a:rPr lang="en-US" dirty="0">
                <a:ea typeface="CMU Serif Roman" charset="0"/>
                <a:cs typeface="CMU Serif Roman" charset="0"/>
              </a:rPr>
              <a:t>Exercise: Why is this formulation valid?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0" y="1316443"/>
            <a:ext cx="3998150" cy="427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00" y="2023914"/>
            <a:ext cx="1537074" cy="525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6" y="3699275"/>
            <a:ext cx="4224646" cy="1976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071" y="3636462"/>
            <a:ext cx="3216729" cy="1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75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65105" y="2622819"/>
            <a:ext cx="514905" cy="1136342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038688"/>
              <a:gd name="connsiteY0" fmla="*/ 1553593 h 1553593"/>
              <a:gd name="connsiteX1" fmla="*/ 514905 w 1038688"/>
              <a:gd name="connsiteY1" fmla="*/ 417251 h 1553593"/>
              <a:gd name="connsiteX2" fmla="*/ 1038688 w 1038688"/>
              <a:gd name="connsiteY2" fmla="*/ 0 h 1553593"/>
              <a:gd name="connsiteX0" fmla="*/ 0 w 514905"/>
              <a:gd name="connsiteY0" fmla="*/ 1136342 h 1136342"/>
              <a:gd name="connsiteX1" fmla="*/ 514905 w 514905"/>
              <a:gd name="connsiteY1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905" h="1136342">
                <a:moveTo>
                  <a:pt x="0" y="1136342"/>
                </a:moveTo>
                <a:lnTo>
                  <a:pt x="514905" y="0"/>
                </a:lnTo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Ideal Formulation for PWL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0214" y="1228804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983024"/>
            <a:ext cx="3580599" cy="309612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055FF1E-3FE3-5A45-8BE2-2357ED26772B}"/>
              </a:ext>
            </a:extLst>
          </p:cNvPr>
          <p:cNvSpPr/>
          <p:nvPr/>
        </p:nvSpPr>
        <p:spPr>
          <a:xfrm>
            <a:off x="1680010" y="2229108"/>
            <a:ext cx="523783" cy="417251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523783"/>
              <a:gd name="connsiteY0" fmla="*/ 417251 h 417251"/>
              <a:gd name="connsiteX1" fmla="*/ 523783 w 523783"/>
              <a:gd name="connsiteY1" fmla="*/ 0 h 41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3" h="417251">
                <a:moveTo>
                  <a:pt x="0" y="417251"/>
                </a:moveTo>
                <a:lnTo>
                  <a:pt x="523783" y="0"/>
                </a:lnTo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49537A6-4904-8543-8B25-B33C9E533346}"/>
              </a:ext>
            </a:extLst>
          </p:cNvPr>
          <p:cNvSpPr/>
          <p:nvPr/>
        </p:nvSpPr>
        <p:spPr>
          <a:xfrm>
            <a:off x="2181491" y="2217957"/>
            <a:ext cx="1029810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  <a:gd name="connsiteX0" fmla="*/ 0 w 1553593"/>
              <a:gd name="connsiteY0" fmla="*/ 417251 h 1819923"/>
              <a:gd name="connsiteX1" fmla="*/ 523783 w 1553593"/>
              <a:gd name="connsiteY1" fmla="*/ 0 h 1819923"/>
              <a:gd name="connsiteX2" fmla="*/ 1553593 w 1553593"/>
              <a:gd name="connsiteY2" fmla="*/ 1819923 h 1819923"/>
              <a:gd name="connsiteX0" fmla="*/ 0 w 1029810"/>
              <a:gd name="connsiteY0" fmla="*/ 0 h 1819923"/>
              <a:gd name="connsiteX1" fmla="*/ 1029810 w 1029810"/>
              <a:gd name="connsiteY1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9810" h="1819923">
                <a:moveTo>
                  <a:pt x="0" y="0"/>
                </a:moveTo>
                <a:lnTo>
                  <a:pt x="1029810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" y="1983024"/>
            <a:ext cx="3005091" cy="2678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797B1E-8F9C-2141-B5B2-C3D5C4A2F741}"/>
              </a:ext>
            </a:extLst>
          </p:cNvPr>
          <p:cNvSpPr txBox="1"/>
          <p:nvPr/>
        </p:nvSpPr>
        <p:spPr>
          <a:xfrm>
            <a:off x="1165105" y="342548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1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C43B2-B73F-3547-BA09-B6A9B3BCD35B}"/>
              </a:ext>
            </a:extLst>
          </p:cNvPr>
          <p:cNvSpPr txBox="1"/>
          <p:nvPr/>
        </p:nvSpPr>
        <p:spPr>
          <a:xfrm>
            <a:off x="1690340" y="250093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1"/>
                </a:solidFill>
                <a:latin typeface="Century Schoolbook" panose="02040604050505020304" pitchFamily="18" charset="0"/>
              </a:rPr>
              <a:t>2</a:t>
            </a:r>
            <a:endParaRPr lang="en-US" sz="2800" i="1" dirty="0">
              <a:solidFill>
                <a:schemeClr val="accent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58576-8C18-994B-B8F3-4FB8AC6A7F5B}"/>
              </a:ext>
            </a:extLst>
          </p:cNvPr>
          <p:cNvSpPr txBox="1"/>
          <p:nvPr/>
        </p:nvSpPr>
        <p:spPr>
          <a:xfrm>
            <a:off x="2281168" y="3235941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S</a:t>
            </a:r>
            <a:r>
              <a:rPr lang="en-US" sz="2800" baseline="-25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3</a:t>
            </a:r>
            <a:endParaRPr lang="en-US" sz="2800" i="1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97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Formulations for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3031"/>
            <a:ext cx="8490857" cy="661565"/>
          </a:xfrm>
        </p:spPr>
        <p:txBody>
          <a:bodyPr>
            <a:normAutofit/>
          </a:bodyPr>
          <a:lstStyle/>
          <a:p>
            <a:r>
              <a:rPr lang="en-US" sz="2400" dirty="0"/>
              <a:t>Both formulations are ideal and use copies of variables 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69520" y="2423886"/>
            <a:ext cx="3245532" cy="231251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9" y="4800671"/>
            <a:ext cx="1881413" cy="2362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408921" y="1720109"/>
            <a:ext cx="4612737" cy="3308718"/>
            <a:chOff x="4408921" y="1720109"/>
            <a:chExt cx="4612737" cy="3308718"/>
          </a:xfrm>
        </p:grpSpPr>
        <p:sp>
          <p:nvSpPr>
            <p:cNvPr id="21" name="Rectangle 20"/>
            <p:cNvSpPr/>
            <p:nvPr/>
          </p:nvSpPr>
          <p:spPr>
            <a:xfrm>
              <a:off x="4408921" y="1720109"/>
              <a:ext cx="4612737" cy="30117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638" y="4788575"/>
              <a:ext cx="1870529" cy="240252"/>
            </a:xfrm>
            <a:prstGeom prst="rect">
              <a:avLst/>
            </a:prstGeom>
          </p:spPr>
        </p:pic>
      </p:grp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Embedding Formulations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64</a:t>
            </a:fld>
            <a:r>
              <a:rPr lang="en-US"/>
              <a:t> / 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1" y="1302258"/>
            <a:ext cx="3433309" cy="374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32" y="2554465"/>
            <a:ext cx="2977528" cy="2051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163" y="1816463"/>
            <a:ext cx="4404339" cy="2760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516" y="238912"/>
            <a:ext cx="1843378" cy="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6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45219" y="2219417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7" y="1983024"/>
            <a:ext cx="3005091" cy="267845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65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0214" y="1228804"/>
            <a:ext cx="2499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DCC Formulation:</a:t>
            </a:r>
            <a:endParaRPr lang="en-US" sz="240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062468" y="3683357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582631" y="2575545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096717" y="2148100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139844" y="3953145"/>
            <a:ext cx="165502" cy="160390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7948" y="36342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32801" y="265574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62726" y="196055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8778" y="375443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9300"/>
                </a:solidFill>
                <a:latin typeface="CMU Serif Roman" charset="0"/>
                <a:ea typeface="CMU Serif Roman" charset="0"/>
                <a:cs typeface="CMU Serif Roman" charset="0"/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82" y="2219417"/>
            <a:ext cx="5474145" cy="25343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77" y="463931"/>
            <a:ext cx="8336606" cy="337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CA68BD-E7BB-044F-86EE-9D81BC4CA175}"/>
              </a:ext>
            </a:extLst>
          </p:cNvPr>
          <p:cNvSpPr txBox="1"/>
          <p:nvPr/>
        </p:nvSpPr>
        <p:spPr>
          <a:xfrm>
            <a:off x="2562808" y="5574355"/>
            <a:ext cx="378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Much more to come…</a:t>
            </a:r>
          </a:p>
        </p:txBody>
      </p:sp>
    </p:spTree>
    <p:extLst>
      <p:ext uri="{BB962C8B-B14F-4D97-AF65-F5344CB8AC3E}">
        <p14:creationId xmlns:p14="http://schemas.microsoft.com/office/powerpoint/2010/main" val="1965061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F77E-7C55-4E48-A54D-8F1DC928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Small ideal formulation for “Parity”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0E15-37F1-274E-AD65-B1F1BD09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polynomial-sized ideal MIP formulation for “Parity”:</a:t>
            </a:r>
          </a:p>
          <a:p>
            <a:pPr lvl="1"/>
            <a:r>
              <a:rPr lang="en-US" sz="2800" dirty="0"/>
              <a:t> All vectors in             with an even number of ones.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E7D7-021E-E34A-A90D-9FE25044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56" y="2390873"/>
            <a:ext cx="859202" cy="3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0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F77E-7C55-4E48-A54D-8F1DC928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Small ideal formulation for “Parity”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0E15-37F1-274E-AD65-B1F1BD09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polynomial-sized ideal MIP formulation for “Parity”:</a:t>
            </a:r>
          </a:p>
          <a:p>
            <a:pPr lvl="1"/>
            <a:r>
              <a:rPr lang="en-US" sz="2800" dirty="0"/>
              <a:t> All vectors in             with an even number of ones.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E7D7-021E-E34A-A90D-9FE25044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56" y="2390873"/>
            <a:ext cx="859202" cy="308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97D8B-E9C1-1049-A82D-C4018B5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76" y="3137280"/>
            <a:ext cx="4342424" cy="3286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C6DDC-79A3-7C49-993D-549BEE53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92" y="3137280"/>
            <a:ext cx="2311590" cy="4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5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0D2F-8810-7841-ABC4-AB2BF2F7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Formulations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0DFC9-389E-F54C-A3DC-40E4B6C7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3" y="1271238"/>
            <a:ext cx="7763419" cy="2737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0D142-7E6A-A34C-AF7D-B8CED8E2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9" y="1271238"/>
            <a:ext cx="3745972" cy="5408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73EEC-08F3-9741-A343-932C7C978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2" t="79973" r="-15369"/>
          <a:stretch/>
        </p:blipFill>
        <p:spPr>
          <a:xfrm>
            <a:off x="2467824" y="3471746"/>
            <a:ext cx="3247175" cy="5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and Unbounded </a:t>
            </a:r>
            <a:r>
              <a:rPr lang="en-US" dirty="0" err="1"/>
              <a:t>Polyhedra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044333"/>
            <a:ext cx="8229600" cy="479447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pPr lvl="1"/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/>
              <a:t> is a polytope </a:t>
            </a:r>
            <a:r>
              <a:rPr lang="en-US" dirty="0" err="1"/>
              <a:t>iff</a:t>
            </a:r>
            <a:r>
              <a:rPr lang="en-US" dirty="0"/>
              <a:t> it is bounded</a:t>
            </a:r>
          </a:p>
          <a:p>
            <a:pPr lvl="1"/>
            <a:endParaRPr lang="en-US" dirty="0"/>
          </a:p>
          <a:p>
            <a:pPr lvl="1"/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i="1" dirty="0">
                <a:solidFill>
                  <a:schemeClr val="accent6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/>
              <a:t> is a cone </a:t>
            </a:r>
            <a:r>
              <a:rPr lang="en-US" dirty="0" err="1"/>
              <a:t>iff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chemeClr val="accent2"/>
                </a:solidFill>
              </a:rPr>
              <a:t>recession cone </a:t>
            </a:r>
            <a:r>
              <a:rPr lang="en-US" dirty="0"/>
              <a:t>of </a:t>
            </a:r>
            <a:r>
              <a:rPr lang="en-US" i="1" dirty="0">
                <a:solidFill>
                  <a:schemeClr val="accent4"/>
                </a:solidFill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/>
              <a:t>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95" y="1146202"/>
            <a:ext cx="4870264" cy="334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13" y="3338670"/>
            <a:ext cx="2883664" cy="246731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300567" y="2492488"/>
            <a:ext cx="1510654" cy="1704794"/>
            <a:chOff x="6000588" y="1184175"/>
            <a:chExt cx="2545270" cy="28723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588" y="1184175"/>
              <a:ext cx="2545270" cy="287237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483302" y="1244409"/>
              <a:ext cx="2048806" cy="2454442"/>
              <a:chOff x="6483302" y="1244409"/>
              <a:chExt cx="2048806" cy="2454442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6483302" y="1244409"/>
                <a:ext cx="2048806" cy="2454442"/>
              </a:xfrm>
              <a:custGeom>
                <a:avLst/>
                <a:gdLst>
                  <a:gd name="connsiteX0" fmla="*/ 0 w 2048806"/>
                  <a:gd name="connsiteY0" fmla="*/ 2454442 h 2454442"/>
                  <a:gd name="connsiteX1" fmla="*/ 1106906 w 2048806"/>
                  <a:gd name="connsiteY1" fmla="*/ 0 h 2454442"/>
                  <a:gd name="connsiteX2" fmla="*/ 1168782 w 2048806"/>
                  <a:gd name="connsiteY2" fmla="*/ 13750 h 2454442"/>
                  <a:gd name="connsiteX3" fmla="*/ 1189408 w 2048806"/>
                  <a:gd name="connsiteY3" fmla="*/ 27501 h 2454442"/>
                  <a:gd name="connsiteX4" fmla="*/ 1223784 w 2048806"/>
                  <a:gd name="connsiteY4" fmla="*/ 48126 h 2454442"/>
                  <a:gd name="connsiteX5" fmla="*/ 1278785 w 2048806"/>
                  <a:gd name="connsiteY5" fmla="*/ 61877 h 2454442"/>
                  <a:gd name="connsiteX6" fmla="*/ 1347537 w 2048806"/>
                  <a:gd name="connsiteY6" fmla="*/ 96253 h 2454442"/>
                  <a:gd name="connsiteX7" fmla="*/ 1388788 w 2048806"/>
                  <a:gd name="connsiteY7" fmla="*/ 116878 h 2454442"/>
                  <a:gd name="connsiteX8" fmla="*/ 1423164 w 2048806"/>
                  <a:gd name="connsiteY8" fmla="*/ 123753 h 2454442"/>
                  <a:gd name="connsiteX9" fmla="*/ 1443790 w 2048806"/>
                  <a:gd name="connsiteY9" fmla="*/ 137504 h 2454442"/>
                  <a:gd name="connsiteX10" fmla="*/ 1491916 w 2048806"/>
                  <a:gd name="connsiteY10" fmla="*/ 151254 h 2454442"/>
                  <a:gd name="connsiteX11" fmla="*/ 1540042 w 2048806"/>
                  <a:gd name="connsiteY11" fmla="*/ 192505 h 2454442"/>
                  <a:gd name="connsiteX12" fmla="*/ 1574418 w 2048806"/>
                  <a:gd name="connsiteY12" fmla="*/ 199380 h 2454442"/>
                  <a:gd name="connsiteX13" fmla="*/ 1622545 w 2048806"/>
                  <a:gd name="connsiteY13" fmla="*/ 226881 h 2454442"/>
                  <a:gd name="connsiteX14" fmla="*/ 1643170 w 2048806"/>
                  <a:gd name="connsiteY14" fmla="*/ 247507 h 2454442"/>
                  <a:gd name="connsiteX15" fmla="*/ 1739423 w 2048806"/>
                  <a:gd name="connsiteY15" fmla="*/ 309383 h 2454442"/>
                  <a:gd name="connsiteX16" fmla="*/ 1787549 w 2048806"/>
                  <a:gd name="connsiteY16" fmla="*/ 350635 h 2454442"/>
                  <a:gd name="connsiteX17" fmla="*/ 1842551 w 2048806"/>
                  <a:gd name="connsiteY17" fmla="*/ 391886 h 2454442"/>
                  <a:gd name="connsiteX18" fmla="*/ 1856301 w 2048806"/>
                  <a:gd name="connsiteY18" fmla="*/ 412511 h 2454442"/>
                  <a:gd name="connsiteX19" fmla="*/ 1876927 w 2048806"/>
                  <a:gd name="connsiteY19" fmla="*/ 446887 h 2454442"/>
                  <a:gd name="connsiteX20" fmla="*/ 1897552 w 2048806"/>
                  <a:gd name="connsiteY20" fmla="*/ 467513 h 2454442"/>
                  <a:gd name="connsiteX21" fmla="*/ 1925053 w 2048806"/>
                  <a:gd name="connsiteY21" fmla="*/ 508764 h 2454442"/>
                  <a:gd name="connsiteX22" fmla="*/ 1945678 w 2048806"/>
                  <a:gd name="connsiteY22" fmla="*/ 536265 h 2454442"/>
                  <a:gd name="connsiteX23" fmla="*/ 1973179 w 2048806"/>
                  <a:gd name="connsiteY23" fmla="*/ 563765 h 2454442"/>
                  <a:gd name="connsiteX24" fmla="*/ 1980054 w 2048806"/>
                  <a:gd name="connsiteY24" fmla="*/ 584391 h 2454442"/>
                  <a:gd name="connsiteX25" fmla="*/ 1993805 w 2048806"/>
                  <a:gd name="connsiteY25" fmla="*/ 598141 h 2454442"/>
                  <a:gd name="connsiteX26" fmla="*/ 2014430 w 2048806"/>
                  <a:gd name="connsiteY26" fmla="*/ 625642 h 2454442"/>
                  <a:gd name="connsiteX27" fmla="*/ 2028181 w 2048806"/>
                  <a:gd name="connsiteY27" fmla="*/ 666893 h 2454442"/>
                  <a:gd name="connsiteX28" fmla="*/ 2048806 w 2048806"/>
                  <a:gd name="connsiteY28" fmla="*/ 694394 h 2454442"/>
                  <a:gd name="connsiteX29" fmla="*/ 0 w 2048806"/>
                  <a:gd name="connsiteY29" fmla="*/ 2454442 h 245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48806" h="2454442">
                    <a:moveTo>
                      <a:pt x="0" y="2454442"/>
                    </a:moveTo>
                    <a:lnTo>
                      <a:pt x="1106906" y="0"/>
                    </a:lnTo>
                    <a:cubicBezTo>
                      <a:pt x="1127531" y="4583"/>
                      <a:pt x="1148738" y="7069"/>
                      <a:pt x="1168782" y="13750"/>
                    </a:cubicBezTo>
                    <a:cubicBezTo>
                      <a:pt x="1176621" y="16363"/>
                      <a:pt x="1182401" y="23122"/>
                      <a:pt x="1189408" y="27501"/>
                    </a:cubicBezTo>
                    <a:cubicBezTo>
                      <a:pt x="1200740" y="34583"/>
                      <a:pt x="1211312" y="43329"/>
                      <a:pt x="1223784" y="48126"/>
                    </a:cubicBezTo>
                    <a:cubicBezTo>
                      <a:pt x="1241422" y="54910"/>
                      <a:pt x="1261172" y="55027"/>
                      <a:pt x="1278785" y="61877"/>
                    </a:cubicBezTo>
                    <a:cubicBezTo>
                      <a:pt x="1302665" y="71164"/>
                      <a:pt x="1324620" y="84794"/>
                      <a:pt x="1347537" y="96253"/>
                    </a:cubicBezTo>
                    <a:cubicBezTo>
                      <a:pt x="1361287" y="103128"/>
                      <a:pt x="1373713" y="113863"/>
                      <a:pt x="1388788" y="116878"/>
                    </a:cubicBezTo>
                    <a:lnTo>
                      <a:pt x="1423164" y="123753"/>
                    </a:lnTo>
                    <a:cubicBezTo>
                      <a:pt x="1430039" y="128337"/>
                      <a:pt x="1436399" y="133809"/>
                      <a:pt x="1443790" y="137504"/>
                    </a:cubicBezTo>
                    <a:cubicBezTo>
                      <a:pt x="1453653" y="142436"/>
                      <a:pt x="1483105" y="149051"/>
                      <a:pt x="1491916" y="151254"/>
                    </a:cubicBezTo>
                    <a:cubicBezTo>
                      <a:pt x="1504179" y="163517"/>
                      <a:pt x="1524167" y="185449"/>
                      <a:pt x="1540042" y="192505"/>
                    </a:cubicBezTo>
                    <a:cubicBezTo>
                      <a:pt x="1550720" y="197251"/>
                      <a:pt x="1562959" y="197088"/>
                      <a:pt x="1574418" y="199380"/>
                    </a:cubicBezTo>
                    <a:cubicBezTo>
                      <a:pt x="1609627" y="234589"/>
                      <a:pt x="1557911" y="186484"/>
                      <a:pt x="1622545" y="226881"/>
                    </a:cubicBezTo>
                    <a:cubicBezTo>
                      <a:pt x="1630790" y="232034"/>
                      <a:pt x="1635495" y="241538"/>
                      <a:pt x="1643170" y="247507"/>
                    </a:cubicBezTo>
                    <a:cubicBezTo>
                      <a:pt x="1673417" y="271033"/>
                      <a:pt x="1708335" y="287178"/>
                      <a:pt x="1739423" y="309383"/>
                    </a:cubicBezTo>
                    <a:cubicBezTo>
                      <a:pt x="1821825" y="368241"/>
                      <a:pt x="1718837" y="294416"/>
                      <a:pt x="1787549" y="350635"/>
                    </a:cubicBezTo>
                    <a:cubicBezTo>
                      <a:pt x="1805286" y="365147"/>
                      <a:pt x="1829839" y="372818"/>
                      <a:pt x="1842551" y="391886"/>
                    </a:cubicBezTo>
                    <a:cubicBezTo>
                      <a:pt x="1847134" y="398761"/>
                      <a:pt x="1851922" y="405504"/>
                      <a:pt x="1856301" y="412511"/>
                    </a:cubicBezTo>
                    <a:cubicBezTo>
                      <a:pt x="1863383" y="423843"/>
                      <a:pt x="1868909" y="436197"/>
                      <a:pt x="1876927" y="446887"/>
                    </a:cubicBezTo>
                    <a:cubicBezTo>
                      <a:pt x="1882761" y="454665"/>
                      <a:pt x="1891583" y="459838"/>
                      <a:pt x="1897552" y="467513"/>
                    </a:cubicBezTo>
                    <a:cubicBezTo>
                      <a:pt x="1907698" y="480558"/>
                      <a:pt x="1915138" y="495543"/>
                      <a:pt x="1925053" y="508764"/>
                    </a:cubicBezTo>
                    <a:lnTo>
                      <a:pt x="1945678" y="536265"/>
                    </a:lnTo>
                    <a:cubicBezTo>
                      <a:pt x="1964015" y="591269"/>
                      <a:pt x="1936510" y="527094"/>
                      <a:pt x="1973179" y="563765"/>
                    </a:cubicBezTo>
                    <a:cubicBezTo>
                      <a:pt x="1978303" y="568890"/>
                      <a:pt x="1976325" y="578177"/>
                      <a:pt x="1980054" y="584391"/>
                    </a:cubicBezTo>
                    <a:cubicBezTo>
                      <a:pt x="1983389" y="589949"/>
                      <a:pt x="1989655" y="593161"/>
                      <a:pt x="1993805" y="598141"/>
                    </a:cubicBezTo>
                    <a:cubicBezTo>
                      <a:pt x="2001141" y="606944"/>
                      <a:pt x="2007555" y="616475"/>
                      <a:pt x="2014430" y="625642"/>
                    </a:cubicBezTo>
                    <a:cubicBezTo>
                      <a:pt x="2019014" y="639392"/>
                      <a:pt x="2017932" y="656644"/>
                      <a:pt x="2028181" y="666893"/>
                    </a:cubicBezTo>
                    <a:cubicBezTo>
                      <a:pt x="2045554" y="684268"/>
                      <a:pt x="2039032" y="674846"/>
                      <a:pt x="2048806" y="694394"/>
                    </a:cubicBezTo>
                    <a:lnTo>
                      <a:pt x="0" y="24544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  <a:alpha val="50000"/>
                    </a:schemeClr>
                  </a:gs>
                  <a:gs pos="22000">
                    <a:schemeClr val="accent6">
                      <a:lumMod val="0"/>
                      <a:lumOff val="100000"/>
                    </a:schemeClr>
                  </a:gs>
                  <a:gs pos="99000">
                    <a:schemeClr val="accent6">
                      <a:lumMod val="100000"/>
                      <a:alpha val="50000"/>
                    </a:schemeClr>
                  </a:gs>
                </a:gsLst>
                <a:lin ang="7200000" scaled="0"/>
                <a:tileRect/>
              </a:gradFill>
              <a:ln w="317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483302" y="1244409"/>
                <a:ext cx="1106906" cy="2454442"/>
              </a:xfrm>
              <a:prstGeom prst="line">
                <a:avLst/>
              </a:prstGeom>
              <a:ln w="222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6483302" y="1918284"/>
                <a:ext cx="2048806" cy="1780567"/>
              </a:xfrm>
              <a:prstGeom prst="line">
                <a:avLst/>
              </a:prstGeom>
              <a:ln w="222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/>
          <p:cNvSpPr/>
          <p:nvPr/>
        </p:nvSpPr>
        <p:spPr>
          <a:xfrm>
            <a:off x="6568954" y="1563660"/>
            <a:ext cx="715019" cy="646268"/>
          </a:xfrm>
          <a:prstGeom prst="rect">
            <a:avLst/>
          </a:prstGeom>
          <a:solidFill>
            <a:schemeClr val="accent3">
              <a:alpha val="50000"/>
            </a:schemeClr>
          </a:solidFill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408652" y="5204527"/>
            <a:ext cx="3891915" cy="1035094"/>
            <a:chOff x="5038235" y="4270371"/>
            <a:chExt cx="4001359" cy="1739423"/>
          </a:xfrm>
        </p:grpSpPr>
        <p:sp>
          <p:nvSpPr>
            <p:cNvPr id="23" name="Freeform 22"/>
            <p:cNvSpPr/>
            <p:nvPr/>
          </p:nvSpPr>
          <p:spPr>
            <a:xfrm>
              <a:off x="5038235" y="4270371"/>
              <a:ext cx="4001359" cy="1739423"/>
            </a:xfrm>
            <a:custGeom>
              <a:avLst/>
              <a:gdLst>
                <a:gd name="connsiteX0" fmla="*/ 2708824 w 4001359"/>
                <a:gd name="connsiteY0" fmla="*/ 261257 h 1739423"/>
                <a:gd name="connsiteX1" fmla="*/ 0 w 4001359"/>
                <a:gd name="connsiteY1" fmla="*/ 976277 h 1739423"/>
                <a:gd name="connsiteX2" fmla="*/ 6875 w 4001359"/>
                <a:gd name="connsiteY2" fmla="*/ 1739423 h 1739423"/>
                <a:gd name="connsiteX3" fmla="*/ 3898232 w 4001359"/>
                <a:gd name="connsiteY3" fmla="*/ 1732548 h 1739423"/>
                <a:gd name="connsiteX4" fmla="*/ 4001359 w 4001359"/>
                <a:gd name="connsiteY4" fmla="*/ 845648 h 1739423"/>
                <a:gd name="connsiteX5" fmla="*/ 3788228 w 4001359"/>
                <a:gd name="connsiteY5" fmla="*/ 0 h 1739423"/>
                <a:gd name="connsiteX6" fmla="*/ 2708824 w 4001359"/>
                <a:gd name="connsiteY6" fmla="*/ 261257 h 173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1359" h="1739423">
                  <a:moveTo>
                    <a:pt x="2708824" y="261257"/>
                  </a:moveTo>
                  <a:lnTo>
                    <a:pt x="0" y="976277"/>
                  </a:lnTo>
                  <a:cubicBezTo>
                    <a:pt x="2292" y="1230659"/>
                    <a:pt x="4583" y="1485041"/>
                    <a:pt x="6875" y="1739423"/>
                  </a:cubicBezTo>
                  <a:lnTo>
                    <a:pt x="3898232" y="1732548"/>
                  </a:lnTo>
                  <a:lnTo>
                    <a:pt x="4001359" y="845648"/>
                  </a:lnTo>
                  <a:lnTo>
                    <a:pt x="3788228" y="0"/>
                  </a:lnTo>
                  <a:lnTo>
                    <a:pt x="2708824" y="261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  <a:alpha val="65000"/>
                  </a:schemeClr>
                </a:gs>
                <a:gs pos="17000">
                  <a:schemeClr val="accent2">
                    <a:lumMod val="0"/>
                    <a:lumOff val="100000"/>
                    <a:alpha val="68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6163166" y="5012876"/>
              <a:ext cx="1793929" cy="508340"/>
            </a:xfrm>
            <a:prstGeom prst="line">
              <a:avLst/>
            </a:prstGeom>
            <a:ln w="34925">
              <a:solidFill>
                <a:schemeClr val="accent2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6163166" y="5523480"/>
              <a:ext cx="1793929" cy="11486"/>
            </a:xfrm>
            <a:prstGeom prst="line">
              <a:avLst/>
            </a:prstGeom>
            <a:ln w="34925">
              <a:solidFill>
                <a:schemeClr val="accent2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341" y="4772128"/>
            <a:ext cx="6558929" cy="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00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Better Multi-Big-M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dirty="0"/>
                  <a:t>-based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852"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457200" y="5459766"/>
            <a:ext cx="8229600" cy="8965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not ideal, but often stronger than standard Big-M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8" y="1819855"/>
            <a:ext cx="5921406" cy="110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015"/>
            <a:ext cx="7386221" cy="378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8" y="3168950"/>
            <a:ext cx="3264948" cy="19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31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General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𝒱</m:t>
                    </m:r>
                  </m:oMath>
                </a14:m>
                <a:r>
                  <a:rPr lang="en-US" dirty="0"/>
                  <a:t>-based CC-Like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852"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5459766"/>
            <a:ext cx="8229600" cy="89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Usually not ideal, but “relatively” strong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" y="1109331"/>
            <a:ext cx="2645669" cy="604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2" y="2049667"/>
            <a:ext cx="4687411" cy="31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15ED-88CE-F544-9E1B-8FDBBDC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Polynomial-Size Extended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B201-0A6A-6542-8C67-07D6AC2D2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268" y="1260088"/>
                <a:ext cx="8809464" cy="181764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Combinatorial optimization problem in NP:</a:t>
                </a:r>
              </a:p>
              <a:p>
                <a:pPr marL="463550" lvl="1" indent="-287338"/>
                <a:r>
                  <a:rPr lang="en-US" sz="2800" dirty="0"/>
                  <a:t>Poly-time algorithm to recognize feasible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463550" lvl="1" indent="-287338"/>
                <a:r>
                  <a:rPr lang="en-US" sz="2800" dirty="0"/>
                  <a:t>Fixed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: poly-size circuit to recognize feasible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B201-0A6A-6542-8C67-07D6AC2D2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268" y="1260088"/>
                <a:ext cx="8809464" cy="1817649"/>
              </a:xfrm>
              <a:blipFill>
                <a:blip r:embed="rId2"/>
                <a:stretch>
                  <a:fillRect l="-1151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BFAFFF-DFA8-634A-947C-3C0C0861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3" y="2993945"/>
            <a:ext cx="5552094" cy="2615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/>
              <p:nvPr/>
            </p:nvSpPr>
            <p:spPr>
              <a:xfrm>
                <a:off x="1576832" y="3077737"/>
                <a:ext cx="612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32" y="3077737"/>
                <a:ext cx="6125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/>
              <p:nvPr/>
            </p:nvSpPr>
            <p:spPr>
              <a:xfrm>
                <a:off x="1569414" y="4895386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14" y="4895386"/>
                <a:ext cx="6208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/>
              <p:nvPr/>
            </p:nvSpPr>
            <p:spPr>
              <a:xfrm>
                <a:off x="7611588" y="403989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588" y="4039893"/>
                <a:ext cx="46519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504DA-44A5-4E40-9AA6-AD750899DA2A}"/>
                  </a:ext>
                </a:extLst>
              </p:cNvPr>
              <p:cNvSpPr txBox="1"/>
              <p:nvPr/>
            </p:nvSpPr>
            <p:spPr>
              <a:xfrm>
                <a:off x="1889791" y="5833417"/>
                <a:ext cx="5364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Circuit to recognize parity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504DA-44A5-4E40-9AA6-AD750899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91" y="5833417"/>
                <a:ext cx="5364417" cy="523220"/>
              </a:xfrm>
              <a:prstGeom prst="rect">
                <a:avLst/>
              </a:prstGeom>
              <a:blipFill>
                <a:blip r:embed="rId7"/>
                <a:stretch>
                  <a:fillRect l="-236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501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15ED-88CE-F544-9E1B-8FDBBDC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Polynomial-Size Extended Formulation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B201-0A6A-6542-8C67-07D6AC2D2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68" y="1046284"/>
            <a:ext cx="8809464" cy="1817649"/>
          </a:xfrm>
        </p:spPr>
        <p:txBody>
          <a:bodyPr>
            <a:noAutofit/>
          </a:bodyPr>
          <a:lstStyle/>
          <a:p>
            <a:r>
              <a:rPr lang="en-US" dirty="0"/>
              <a:t>From circuit to MIP: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/>
              <p:nvPr/>
            </p:nvSpPr>
            <p:spPr>
              <a:xfrm>
                <a:off x="174686" y="1814075"/>
                <a:ext cx="612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1814075"/>
                <a:ext cx="6125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/>
              <p:nvPr/>
            </p:nvSpPr>
            <p:spPr>
              <a:xfrm>
                <a:off x="167268" y="3631724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8" y="3631724"/>
                <a:ext cx="620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/>
              <p:nvPr/>
            </p:nvSpPr>
            <p:spPr>
              <a:xfrm>
                <a:off x="6209442" y="277623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42" y="2776231"/>
                <a:ext cx="4651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204BD6-62DA-F343-B371-3AFF4A82C667}"/>
                  </a:ext>
                </a:extLst>
              </p:cNvPr>
              <p:cNvSpPr/>
              <p:nvPr/>
            </p:nvSpPr>
            <p:spPr>
              <a:xfrm>
                <a:off x="2275004" y="1480957"/>
                <a:ext cx="21172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204BD6-62DA-F343-B371-3AFF4A82C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04" y="1480957"/>
                <a:ext cx="21172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450A7B-52DE-D24B-8192-0FC026C5B0BC}"/>
                  </a:ext>
                </a:extLst>
              </p:cNvPr>
              <p:cNvSpPr/>
              <p:nvPr/>
            </p:nvSpPr>
            <p:spPr>
              <a:xfrm>
                <a:off x="2739483" y="2538210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450A7B-52DE-D24B-8192-0FC026C5B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83" y="2538210"/>
                <a:ext cx="6208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403FC-87EC-4A4F-8B03-5FB63EB642C2}"/>
                  </a:ext>
                </a:extLst>
              </p:cNvPr>
              <p:cNvSpPr/>
              <p:nvPr/>
            </p:nvSpPr>
            <p:spPr>
              <a:xfrm>
                <a:off x="2275004" y="4046535"/>
                <a:ext cx="2133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403FC-87EC-4A4F-8B03-5FB63EB64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04" y="4046535"/>
                <a:ext cx="21337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687FB9-8E84-0E45-A920-7AB76C471366}"/>
                  </a:ext>
                </a:extLst>
              </p:cNvPr>
              <p:cNvSpPr/>
              <p:nvPr/>
            </p:nvSpPr>
            <p:spPr>
              <a:xfrm>
                <a:off x="2739483" y="2892828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687FB9-8E84-0E45-A920-7AB76C471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83" y="2892828"/>
                <a:ext cx="6208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E2EB9F-7FFA-A241-8C62-49362EDD2072}"/>
                  </a:ext>
                </a:extLst>
              </p:cNvPr>
              <p:cNvSpPr/>
              <p:nvPr/>
            </p:nvSpPr>
            <p:spPr>
              <a:xfrm>
                <a:off x="4372757" y="1938069"/>
                <a:ext cx="628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E2EB9F-7FFA-A241-8C62-49362EDD2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57" y="1938069"/>
                <a:ext cx="628569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C7C5E5-8DA3-D44D-8137-C4DB4164BFBC}"/>
                  </a:ext>
                </a:extLst>
              </p:cNvPr>
              <p:cNvSpPr/>
              <p:nvPr/>
            </p:nvSpPr>
            <p:spPr>
              <a:xfrm>
                <a:off x="4368520" y="3523315"/>
                <a:ext cx="6557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C7C5E5-8DA3-D44D-8137-C4DB4164B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20" y="3523315"/>
                <a:ext cx="655756" cy="52322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1879B2-BA17-0E4E-B165-01033C7BB828}"/>
                  </a:ext>
                </a:extLst>
              </p:cNvPr>
              <p:cNvSpPr/>
              <p:nvPr/>
            </p:nvSpPr>
            <p:spPr>
              <a:xfrm>
                <a:off x="5586596" y="1008096"/>
                <a:ext cx="309644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≤1+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accent3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           0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1879B2-BA17-0E4E-B165-01033C7BB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96" y="1008096"/>
                <a:ext cx="3096441" cy="1569660"/>
              </a:xfrm>
              <a:prstGeom prst="rect">
                <a:avLst/>
              </a:prstGeom>
              <a:blipFill>
                <a:blip r:embed="rId11"/>
                <a:stretch>
                  <a:fillRect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112960-9981-F242-B892-A01E67F981B9}"/>
                  </a:ext>
                </a:extLst>
              </p:cNvPr>
              <p:cNvSpPr/>
              <p:nvPr/>
            </p:nvSpPr>
            <p:spPr>
              <a:xfrm>
                <a:off x="5569571" y="3307817"/>
                <a:ext cx="309644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≤1+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           0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112960-9981-F242-B892-A01E67F98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71" y="3307817"/>
                <a:ext cx="3096441" cy="1569660"/>
              </a:xfrm>
              <a:prstGeom prst="rect">
                <a:avLst/>
              </a:prstGeom>
              <a:blipFill>
                <a:blip r:embed="rId12"/>
                <a:stretch>
                  <a:fillRect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BBA2F0-508D-D64B-8CA1-8593BCA222DD}"/>
                  </a:ext>
                </a:extLst>
              </p:cNvPr>
              <p:cNvSpPr/>
              <p:nvPr/>
            </p:nvSpPr>
            <p:spPr>
              <a:xfrm>
                <a:off x="6534253" y="2781436"/>
                <a:ext cx="30964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BBA2F0-508D-D64B-8CA1-8593BCA22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53" y="2781436"/>
                <a:ext cx="3096441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48A0A-A02D-904A-9B27-10168695707D}"/>
                  </a:ext>
                </a:extLst>
              </p:cNvPr>
              <p:cNvSpPr/>
              <p:nvPr/>
            </p:nvSpPr>
            <p:spPr>
              <a:xfrm>
                <a:off x="1389976" y="4496548"/>
                <a:ext cx="413764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48A0A-A02D-904A-9B27-101686957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76" y="4496548"/>
                <a:ext cx="4137643" cy="461665"/>
              </a:xfrm>
              <a:prstGeom prst="rect">
                <a:avLst/>
              </a:prstGeom>
              <a:blipFill>
                <a:blip r:embed="rId14"/>
                <a:stretch>
                  <a:fillRect r="-122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3A95C6D-C981-3544-9193-F71C395E14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05" y="1747166"/>
            <a:ext cx="5552237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94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15ED-88CE-F544-9E1B-8FDBBDCF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Universal Formulation Ideal?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B201-0A6A-6542-8C67-07D6AC2D2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68" y="1046284"/>
            <a:ext cx="8809464" cy="1817649"/>
          </a:xfrm>
        </p:spPr>
        <p:txBody>
          <a:bodyPr>
            <a:noAutofit/>
          </a:bodyPr>
          <a:lstStyle/>
          <a:p>
            <a:r>
              <a:rPr lang="en-US" dirty="0"/>
              <a:t>From circuit to MIP: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/>
              <p:nvPr/>
            </p:nvSpPr>
            <p:spPr>
              <a:xfrm>
                <a:off x="174686" y="1814075"/>
                <a:ext cx="612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557D98-5DA5-804E-AE7B-8D0036CC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1814075"/>
                <a:ext cx="6125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/>
              <p:nvPr/>
            </p:nvSpPr>
            <p:spPr>
              <a:xfrm>
                <a:off x="167268" y="3631724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553B40-9BAF-7443-BD81-857DC869F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8" y="3631724"/>
                <a:ext cx="620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/>
              <p:nvPr/>
            </p:nvSpPr>
            <p:spPr>
              <a:xfrm>
                <a:off x="6209442" y="277623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86F24F-6C07-BB43-9084-830BE5D51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42" y="2776231"/>
                <a:ext cx="4651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204BD6-62DA-F343-B371-3AFF4A82C667}"/>
                  </a:ext>
                </a:extLst>
              </p:cNvPr>
              <p:cNvSpPr/>
              <p:nvPr/>
            </p:nvSpPr>
            <p:spPr>
              <a:xfrm>
                <a:off x="2275004" y="1480957"/>
                <a:ext cx="21172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204BD6-62DA-F343-B371-3AFF4A82C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04" y="1480957"/>
                <a:ext cx="21172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450A7B-52DE-D24B-8192-0FC026C5B0BC}"/>
                  </a:ext>
                </a:extLst>
              </p:cNvPr>
              <p:cNvSpPr/>
              <p:nvPr/>
            </p:nvSpPr>
            <p:spPr>
              <a:xfrm>
                <a:off x="2739483" y="2538210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450A7B-52DE-D24B-8192-0FC026C5B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83" y="2538210"/>
                <a:ext cx="6208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403FC-87EC-4A4F-8B03-5FB63EB642C2}"/>
                  </a:ext>
                </a:extLst>
              </p:cNvPr>
              <p:cNvSpPr/>
              <p:nvPr/>
            </p:nvSpPr>
            <p:spPr>
              <a:xfrm>
                <a:off x="2275004" y="4046535"/>
                <a:ext cx="2133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403FC-87EC-4A4F-8B03-5FB63EB64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04" y="4046535"/>
                <a:ext cx="21337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687FB9-8E84-0E45-A920-7AB76C471366}"/>
                  </a:ext>
                </a:extLst>
              </p:cNvPr>
              <p:cNvSpPr/>
              <p:nvPr/>
            </p:nvSpPr>
            <p:spPr>
              <a:xfrm>
                <a:off x="2739483" y="2892828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687FB9-8E84-0E45-A920-7AB76C471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483" y="2892828"/>
                <a:ext cx="6208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E2EB9F-7FFA-A241-8C62-49362EDD2072}"/>
                  </a:ext>
                </a:extLst>
              </p:cNvPr>
              <p:cNvSpPr/>
              <p:nvPr/>
            </p:nvSpPr>
            <p:spPr>
              <a:xfrm>
                <a:off x="4372757" y="1938069"/>
                <a:ext cx="628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E2EB9F-7FFA-A241-8C62-49362EDD2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57" y="1938069"/>
                <a:ext cx="628569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C7C5E5-8DA3-D44D-8137-C4DB4164BFBC}"/>
                  </a:ext>
                </a:extLst>
              </p:cNvPr>
              <p:cNvSpPr/>
              <p:nvPr/>
            </p:nvSpPr>
            <p:spPr>
              <a:xfrm>
                <a:off x="4368520" y="3523315"/>
                <a:ext cx="6557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C7C5E5-8DA3-D44D-8137-C4DB4164B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20" y="3523315"/>
                <a:ext cx="655756" cy="52322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1879B2-BA17-0E4E-B165-01033C7BB828}"/>
                  </a:ext>
                </a:extLst>
              </p:cNvPr>
              <p:cNvSpPr/>
              <p:nvPr/>
            </p:nvSpPr>
            <p:spPr>
              <a:xfrm>
                <a:off x="5586596" y="1008096"/>
                <a:ext cx="309644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≤1+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accent3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           0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1879B2-BA17-0E4E-B165-01033C7BB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96" y="1008096"/>
                <a:ext cx="3096441" cy="1569660"/>
              </a:xfrm>
              <a:prstGeom prst="rect">
                <a:avLst/>
              </a:prstGeom>
              <a:blipFill>
                <a:blip r:embed="rId11"/>
                <a:stretch>
                  <a:fillRect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112960-9981-F242-B892-A01E67F981B9}"/>
                  </a:ext>
                </a:extLst>
              </p:cNvPr>
              <p:cNvSpPr/>
              <p:nvPr/>
            </p:nvSpPr>
            <p:spPr>
              <a:xfrm>
                <a:off x="5569571" y="3307817"/>
                <a:ext cx="309644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≤1+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            0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112960-9981-F242-B892-A01E67F98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71" y="3307817"/>
                <a:ext cx="3096441" cy="1569660"/>
              </a:xfrm>
              <a:prstGeom prst="rect">
                <a:avLst/>
              </a:prstGeom>
              <a:blipFill>
                <a:blip r:embed="rId12"/>
                <a:stretch>
                  <a:fillRect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BBA2F0-508D-D64B-8CA1-8593BCA222DD}"/>
                  </a:ext>
                </a:extLst>
              </p:cNvPr>
              <p:cNvSpPr/>
              <p:nvPr/>
            </p:nvSpPr>
            <p:spPr>
              <a:xfrm>
                <a:off x="6534253" y="2781436"/>
                <a:ext cx="30964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BBA2F0-508D-D64B-8CA1-8593BCA22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53" y="2781436"/>
                <a:ext cx="3096441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48A0A-A02D-904A-9B27-10168695707D}"/>
                  </a:ext>
                </a:extLst>
              </p:cNvPr>
              <p:cNvSpPr/>
              <p:nvPr/>
            </p:nvSpPr>
            <p:spPr>
              <a:xfrm>
                <a:off x="1389976" y="4496548"/>
                <a:ext cx="413764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48A0A-A02D-904A-9B27-101686957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76" y="4496548"/>
                <a:ext cx="4137643" cy="461665"/>
              </a:xfrm>
              <a:prstGeom prst="rect">
                <a:avLst/>
              </a:prstGeom>
              <a:blipFill>
                <a:blip r:embed="rId14"/>
                <a:stretch>
                  <a:fillRect r="-122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3A95C6D-C981-3544-9193-F71C395E14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05" y="1747166"/>
            <a:ext cx="5552237" cy="261518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2E97F7E-08BB-DF4C-A233-489092C56743}"/>
              </a:ext>
            </a:extLst>
          </p:cNvPr>
          <p:cNvSpPr txBox="1">
            <a:spLocks/>
          </p:cNvSpPr>
          <p:nvPr/>
        </p:nvSpPr>
        <p:spPr>
          <a:xfrm>
            <a:off x="174686" y="5321361"/>
            <a:ext cx="8809464" cy="1500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5 pieces of the formulation are ideal!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0692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9DB4-EE4D-814D-A9E7-8B7B1887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2-Parity Formulation is 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1C2456-D359-2C43-814F-A5BF4D6BAAC4}"/>
              </a:ext>
            </a:extLst>
          </p:cNvPr>
          <p:cNvSpPr/>
          <p:nvPr/>
        </p:nvSpPr>
        <p:spPr>
          <a:xfrm>
            <a:off x="144966" y="1067332"/>
            <a:ext cx="8854068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model = Model();  @variable(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model,x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[1:2],Bin); @variable(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model,w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[1:2],Bin); @variable(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[["A","B"]],Bin);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@constraint(model,[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i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=1:2], 1-x[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i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]==w[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i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model,w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[1]+x[2]&lt;=1+y["A"]);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model,x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[1]+w[2]&lt;=1+y["B"]);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["A"]&lt;=w[1]);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["A"]&lt;=x[2]);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["B"]&lt;=w[2]);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@constraint(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model,y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["B"]&lt;=x[1]);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poly = polyhedron(model,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CDDLibrary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(:exact)); </a:t>
            </a:r>
          </a:p>
          <a:p>
            <a:r>
              <a:rPr lang="en-US" sz="1400" dirty="0" err="1">
                <a:solidFill>
                  <a:srgbClr val="34BC26"/>
                </a:solidFill>
                <a:latin typeface="Monaco" pitchFamily="2" charset="0"/>
              </a:rPr>
              <a:t>julia</a:t>
            </a:r>
            <a:r>
              <a:rPr lang="en-US" sz="1400" dirty="0">
                <a:solidFill>
                  <a:srgbClr val="34BC26"/>
                </a:solidFill>
                <a:latin typeface="Monaco" pitchFamily="2" charset="0"/>
              </a:rPr>
              <a:t>&gt;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SimpleVRepresentation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(poly);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removevredundancy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!(poly); </a:t>
            </a:r>
            <a:r>
              <a:rPr lang="en-US" sz="1400" dirty="0" err="1">
                <a:solidFill>
                  <a:srgbClr val="F4F4F4"/>
                </a:solidFill>
                <a:latin typeface="Monaco" pitchFamily="2" charset="0"/>
              </a:rPr>
              <a:t>SimpleVRepresentation</a:t>
            </a:r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(poly); 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V-representation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begin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6 7 rational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1//1 0//1 0//1 1//1 0//1 1//1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1//2 1//2 1//2 1//2 1//2 0//1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1//2 1//2 1//2 1//2 0//1 1//2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0//1 0//1 1//1 1//1 0//1 0//1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0//1 1//1 1//1 0//1 1//1 0//1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 1 1//1 1//1 0//1 0//1 0//1 0//1</a:t>
            </a:r>
          </a:p>
          <a:p>
            <a:r>
              <a:rPr lang="en-US" sz="1400" dirty="0">
                <a:solidFill>
                  <a:srgbClr val="F4F4F4"/>
                </a:solidFill>
                <a:latin typeface="Monaco" pitchFamily="2" charset="0"/>
              </a:rPr>
              <a:t>end</a:t>
            </a:r>
            <a:endParaRPr lang="en-US" sz="1400" dirty="0">
              <a:solidFill>
                <a:srgbClr val="F4F4F4"/>
              </a:solidFill>
              <a:effectLst/>
              <a:latin typeface="Monac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143EA-F4BF-5A43-B33B-197D142CEEDF}"/>
              </a:ext>
            </a:extLst>
          </p:cNvPr>
          <p:cNvSpPr txBox="1"/>
          <p:nvPr/>
        </p:nvSpPr>
        <p:spPr>
          <a:xfrm>
            <a:off x="144966" y="6111297"/>
            <a:ext cx="887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Intersecting formulations does not necessarily preserve their strength</a:t>
            </a:r>
          </a:p>
        </p:txBody>
      </p:sp>
    </p:spTree>
    <p:extLst>
      <p:ext uri="{BB962C8B-B14F-4D97-AF65-F5344CB8AC3E}">
        <p14:creationId xmlns:p14="http://schemas.microsoft.com/office/powerpoint/2010/main" val="259139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Recession Cones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non-empty polyhedron </a:t>
            </a:r>
            <a:r>
              <a:rPr lang="en-US" i="1" dirty="0">
                <a:latin typeface="CMU Serif Roman" charset="0"/>
                <a:ea typeface="CMU Serif Roman" charset="0"/>
                <a:cs typeface="CMU Serif Roman" charset="0"/>
              </a:rPr>
              <a:t>P</a:t>
            </a:r>
            <a:r>
              <a:rPr lang="en-US" dirty="0"/>
              <a:t> is bounded </a:t>
            </a:r>
            <a:r>
              <a:rPr lang="en-US" dirty="0" err="1"/>
              <a:t>iff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recession cone is always a cone</a:t>
            </a:r>
          </a:p>
          <a:p>
            <a:r>
              <a:rPr lang="en-US" dirty="0"/>
              <a:t>If                                                 then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                                                 then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98" y="3471344"/>
            <a:ext cx="3676950" cy="364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29" y="4208975"/>
            <a:ext cx="3790759" cy="349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48" y="5028691"/>
            <a:ext cx="3744077" cy="362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53" y="5715253"/>
            <a:ext cx="2373336" cy="385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223" y="2127909"/>
            <a:ext cx="1535840" cy="3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Points and Extreme Rays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7" name="Triangle 6"/>
          <p:cNvSpPr/>
          <p:nvPr/>
        </p:nvSpPr>
        <p:spPr>
          <a:xfrm>
            <a:off x="6825390" y="1734122"/>
            <a:ext cx="1316600" cy="1156420"/>
          </a:xfrm>
          <a:prstGeom prst="triangle">
            <a:avLst>
              <a:gd name="adj" fmla="val 50360"/>
            </a:avLst>
          </a:prstGeom>
          <a:solidFill>
            <a:schemeClr val="accent2">
              <a:alpha val="50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394064" y="1667677"/>
            <a:ext cx="165502" cy="16039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742639" y="2796597"/>
            <a:ext cx="165502" cy="16039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108170" y="2158237"/>
            <a:ext cx="165502" cy="16039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63201" y="2468614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5706" y="1149993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1846" y="1747425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✗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7" y="1393933"/>
            <a:ext cx="4891792" cy="3045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39" y="1818699"/>
            <a:ext cx="2950124" cy="9320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948" y="2946620"/>
            <a:ext cx="4327071" cy="286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23" y="3370164"/>
            <a:ext cx="6813311" cy="3298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889" y="4497092"/>
            <a:ext cx="4988331" cy="77122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216228" y="3990275"/>
            <a:ext cx="2823366" cy="2240724"/>
            <a:chOff x="5038235" y="4270371"/>
            <a:chExt cx="4001359" cy="1739423"/>
          </a:xfrm>
        </p:grpSpPr>
        <p:sp>
          <p:nvSpPr>
            <p:cNvPr id="21" name="Freeform 20"/>
            <p:cNvSpPr/>
            <p:nvPr/>
          </p:nvSpPr>
          <p:spPr>
            <a:xfrm>
              <a:off x="5038235" y="4270371"/>
              <a:ext cx="4001359" cy="1739423"/>
            </a:xfrm>
            <a:custGeom>
              <a:avLst/>
              <a:gdLst>
                <a:gd name="connsiteX0" fmla="*/ 2708824 w 4001359"/>
                <a:gd name="connsiteY0" fmla="*/ 261257 h 1739423"/>
                <a:gd name="connsiteX1" fmla="*/ 0 w 4001359"/>
                <a:gd name="connsiteY1" fmla="*/ 976277 h 1739423"/>
                <a:gd name="connsiteX2" fmla="*/ 6875 w 4001359"/>
                <a:gd name="connsiteY2" fmla="*/ 1739423 h 1739423"/>
                <a:gd name="connsiteX3" fmla="*/ 3898232 w 4001359"/>
                <a:gd name="connsiteY3" fmla="*/ 1732548 h 1739423"/>
                <a:gd name="connsiteX4" fmla="*/ 4001359 w 4001359"/>
                <a:gd name="connsiteY4" fmla="*/ 845648 h 1739423"/>
                <a:gd name="connsiteX5" fmla="*/ 3788228 w 4001359"/>
                <a:gd name="connsiteY5" fmla="*/ 0 h 1739423"/>
                <a:gd name="connsiteX6" fmla="*/ 2708824 w 4001359"/>
                <a:gd name="connsiteY6" fmla="*/ 261257 h 173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1359" h="1739423">
                  <a:moveTo>
                    <a:pt x="2708824" y="261257"/>
                  </a:moveTo>
                  <a:lnTo>
                    <a:pt x="0" y="976277"/>
                  </a:lnTo>
                  <a:cubicBezTo>
                    <a:pt x="2292" y="1230659"/>
                    <a:pt x="4583" y="1485041"/>
                    <a:pt x="6875" y="1739423"/>
                  </a:cubicBezTo>
                  <a:lnTo>
                    <a:pt x="3898232" y="1732548"/>
                  </a:lnTo>
                  <a:lnTo>
                    <a:pt x="4001359" y="845648"/>
                  </a:lnTo>
                  <a:lnTo>
                    <a:pt x="3788228" y="0"/>
                  </a:lnTo>
                  <a:lnTo>
                    <a:pt x="2708824" y="2612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  <a:alpha val="65000"/>
                  </a:schemeClr>
                </a:gs>
                <a:gs pos="17000">
                  <a:schemeClr val="accent2">
                    <a:lumMod val="0"/>
                    <a:lumOff val="100000"/>
                    <a:alpha val="68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6163166" y="5012876"/>
              <a:ext cx="1793929" cy="508340"/>
            </a:xfrm>
            <a:prstGeom prst="line">
              <a:avLst/>
            </a:prstGeom>
            <a:ln w="34925">
              <a:solidFill>
                <a:srgbClr val="00B050"/>
              </a:solidFill>
              <a:headEnd type="none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6163166" y="5523480"/>
              <a:ext cx="1793929" cy="11486"/>
            </a:xfrm>
            <a:prstGeom prst="line">
              <a:avLst/>
            </a:prstGeom>
            <a:ln w="34925">
              <a:solidFill>
                <a:srgbClr val="00B050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172940" y="4346778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4323" y="5249129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✓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08774" y="5291725"/>
            <a:ext cx="1283847" cy="309413"/>
          </a:xfrm>
          <a:prstGeom prst="line">
            <a:avLst/>
          </a:prstGeom>
          <a:ln w="34925">
            <a:solidFill>
              <a:schemeClr val="accent2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67044" y="4869566"/>
            <a:ext cx="102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✗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23" y="3893644"/>
            <a:ext cx="5481769" cy="3229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948" y="5435079"/>
            <a:ext cx="4165747" cy="291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48" y="5789079"/>
            <a:ext cx="3678597" cy="2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40284"/>
      </p:ext>
    </p:extLst>
  </p:cSld>
  <p:clrMapOvr>
    <a:masterClrMapping/>
  </p:clrMapOvr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70120</TotalTime>
  <Words>2103</Words>
  <Application>Microsoft Macintosh PowerPoint</Application>
  <PresentationFormat>On-screen Show (4:3)</PresentationFormat>
  <Paragraphs>553</Paragraphs>
  <Slides>75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Baskerville</vt:lpstr>
      <vt:lpstr>Calibri</vt:lpstr>
      <vt:lpstr>Cambria Math</vt:lpstr>
      <vt:lpstr>Century Schoolbook</vt:lpstr>
      <vt:lpstr>CMU Serif Roman</vt:lpstr>
      <vt:lpstr>Monaco</vt:lpstr>
      <vt:lpstr>Times</vt:lpstr>
      <vt:lpstr>FinalFinal</vt:lpstr>
      <vt:lpstr>Polyhedra and MIP formulations</vt:lpstr>
      <vt:lpstr>Basic Branch-and-Bound</vt:lpstr>
      <vt:lpstr>Why Polyhedral Theory? LP Relaxation</vt:lpstr>
      <vt:lpstr>Conic and Convex Combinations</vt:lpstr>
      <vt:lpstr>Minkowski Sum of Two Sets</vt:lpstr>
      <vt:lpstr>Two Types of Polyhedra</vt:lpstr>
      <vt:lpstr>Bounded and Unbounded Polyhedra</vt:lpstr>
      <vt:lpstr>Properties of Recession Cones</vt:lpstr>
      <vt:lpstr>Extreme Points and Extreme Rays</vt:lpstr>
      <vt:lpstr>Basic Feasible Solutions and Extreme Points/Rays</vt:lpstr>
      <vt:lpstr>                                     =</vt:lpstr>
      <vt:lpstr>Minkowski-Weyl: From cones to polyhedra</vt:lpstr>
      <vt:lpstr>Faces and Facets</vt:lpstr>
      <vt:lpstr>Inequalities, Equalities and Redundancy</vt:lpstr>
      <vt:lpstr>Example</vt:lpstr>
      <vt:lpstr>Facets and Minimal Representations</vt:lpstr>
      <vt:lpstr>Example: Minimal Representation</vt:lpstr>
      <vt:lpstr>Equalities, Inequalities and Polyhedral.jl</vt:lpstr>
      <vt:lpstr>Equalities, Inequalities and Polyhedral.jl</vt:lpstr>
      <vt:lpstr>Linear Transformations and Projections</vt:lpstr>
      <vt:lpstr>Farkas Lemma</vt:lpstr>
      <vt:lpstr>Constructing the Projection of a Polyhedron</vt:lpstr>
      <vt:lpstr>Good MIP formulations</vt:lpstr>
      <vt:lpstr>Basic Branch-and-Bound</vt:lpstr>
      <vt:lpstr>“Stronger Formulations” = Faster Solves ?</vt:lpstr>
      <vt:lpstr>“Stronger Formulations” = Faster Solves ?</vt:lpstr>
      <vt:lpstr>Strongest Formulation = “Integral” or “Ideal” </vt:lpstr>
      <vt:lpstr>(Linear) Mixed Integer Programming Formulation</vt:lpstr>
      <vt:lpstr>Advantage of Integral Formulations</vt:lpstr>
      <vt:lpstr>Example: Piecewise Linear Network Flow</vt:lpstr>
      <vt:lpstr>Constructing a MIP Formulation</vt:lpstr>
      <vt:lpstr>Strong, but not Necessarily Ideal</vt:lpstr>
      <vt:lpstr>Example</vt:lpstr>
      <vt:lpstr>Mixed 0-1 Formulations</vt:lpstr>
      <vt:lpstr>Graph of a Piecewise Linear Function </vt:lpstr>
      <vt:lpstr>Very Bad Formulation for PWL Function : Big-M</vt:lpstr>
      <vt:lpstr>“Better” Formulation : Convex Combination (CC)</vt:lpstr>
      <vt:lpstr>“Relatively” strong = “Convex Hull” or “Sharp”</vt:lpstr>
      <vt:lpstr>Sharp Formulations</vt:lpstr>
      <vt:lpstr>Ideal and Sharp Formulations</vt:lpstr>
      <vt:lpstr>Remember: CC is not Ideal </vt:lpstr>
      <vt:lpstr>The power of auxiliary variables</vt:lpstr>
      <vt:lpstr>Needed for Small, Strong Formulations?</vt:lpstr>
      <vt:lpstr>Needed for Small, Strong Formulations?</vt:lpstr>
      <vt:lpstr>Needed for Small, Strong Formulations?</vt:lpstr>
      <vt:lpstr>Needed for Small, Strong Formulations?</vt:lpstr>
      <vt:lpstr>Sometimes non-ideal formulations are large</vt:lpstr>
      <vt:lpstr>Sometimes non-ideal formulations are large</vt:lpstr>
      <vt:lpstr>Smaller Formulation with “Auxiliary” Variables</vt:lpstr>
      <vt:lpstr>Key to Size Advantage of Auxiliary Variables</vt:lpstr>
      <vt:lpstr>Limits of Projection</vt:lpstr>
      <vt:lpstr>What About Matching?</vt:lpstr>
      <vt:lpstr>Combinatorial disjunctive constraints</vt:lpstr>
      <vt:lpstr>Graph of a Piecewise Linear Function </vt:lpstr>
      <vt:lpstr>Mixed 0-1 Formulations</vt:lpstr>
      <vt:lpstr>Two Types of Bounded Polyhedra (Polytopes)</vt:lpstr>
      <vt:lpstr>Example of an H-based Formulation</vt:lpstr>
      <vt:lpstr>Example of an V-based Formulation</vt:lpstr>
      <vt:lpstr>Linear Transformation for </vt:lpstr>
      <vt:lpstr>Constructing Ideal Formulations</vt:lpstr>
      <vt:lpstr>Fixing Big-M Formulation</vt:lpstr>
      <vt:lpstr>Fixing CC Formulation</vt:lpstr>
      <vt:lpstr>Extended Formulation for Unions of Polytopes</vt:lpstr>
      <vt:lpstr>Ideal Formulation for PWL Functions</vt:lpstr>
      <vt:lpstr>Extended Formulations for </vt:lpstr>
      <vt:lpstr>PowerPoint Presentation</vt:lpstr>
      <vt:lpstr>Exercise: Small ideal formulation for “Parity”</vt:lpstr>
      <vt:lpstr>Exercise: Small ideal formulation for “Parity”</vt:lpstr>
      <vt:lpstr>More On Formulations</vt:lpstr>
      <vt:lpstr>Better Multi-Big-M H-based Formulation</vt:lpstr>
      <vt:lpstr>General V-based CC-Like Formulation</vt:lpstr>
      <vt:lpstr>Universal Polynomial-Size Extended Formulation </vt:lpstr>
      <vt:lpstr>Universal Polynomial-Size Extended Formulation </vt:lpstr>
      <vt:lpstr>Is Universal Formulation Ideal?</vt:lpstr>
      <vt:lpstr>Universal 2-Parity Formulation is Not Ideal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Microsoft Office User</cp:lastModifiedBy>
  <cp:revision>982</cp:revision>
  <cp:lastPrinted>2014-11-13T19:05:23Z</cp:lastPrinted>
  <dcterms:created xsi:type="dcterms:W3CDTF">2014-10-15T16:59:52Z</dcterms:created>
  <dcterms:modified xsi:type="dcterms:W3CDTF">2018-04-09T11:08:12Z</dcterms:modified>
</cp:coreProperties>
</file>